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1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embeddedFontLst>
    <p:embeddedFont>
      <p:font typeface="Oswald"/>
      <p:regular r:id="rId21"/>
      <p:bold r:id="rId22"/>
    </p:embeddedFont>
    <p:embeddedFont>
      <p:font typeface="Average" panose="020B0604020202020204" charset="0"/>
      <p:regular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D7466F7-1522-41E6-88EB-AB643B01FBE5}">
  <a:tblStyle styleId="{5D7466F7-1522-41E6-88EB-AB643B01FBE5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22" d="100"/>
          <a:sy n="122" d="100"/>
        </p:scale>
        <p:origin x="60" y="-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4350278" y="2855377"/>
            <a:ext cx="443588" cy="105632"/>
            <a:chOff x="4137525" y="2915950"/>
            <a:chExt cx="869100" cy="207000"/>
          </a:xfrm>
        </p:grpSpPr>
        <p:sp>
          <p:nvSpPr>
            <p:cNvPr id="11" name="Shape 11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671257" y="990800"/>
            <a:ext cx="7801500" cy="1730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671250" y="3174875"/>
            <a:ext cx="78015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 1">
    <p:bg>
      <p:bgPr>
        <a:solidFill>
          <a:srgbClr val="FFFFFF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7" name="Shape 57"/>
          <p:cNvSpPr/>
          <p:nvPr/>
        </p:nvSpPr>
        <p:spPr>
          <a:xfrm>
            <a:off x="0" y="0"/>
            <a:ext cx="35127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311700" y="307825"/>
            <a:ext cx="2631900" cy="4316700"/>
          </a:xfrm>
          <a:prstGeom prst="rect">
            <a:avLst/>
          </a:prstGeom>
          <a:noFill/>
        </p:spPr>
        <p:txBody>
          <a:bodyPr lIns="91425" tIns="91425" rIns="91425" bIns="91425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4011825" y="364950"/>
            <a:ext cx="4850400" cy="4259700"/>
          </a:xfrm>
          <a:prstGeom prst="rect">
            <a:avLst/>
          </a:prstGeom>
          <a:noFill/>
        </p:spPr>
        <p:txBody>
          <a:bodyPr lIns="91425" tIns="91425" rIns="91425" bIns="91425" anchor="t" anchorCtr="0"/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bg>
      <p:bgPr>
        <a:solidFill>
          <a:srgbClr val="FFFFFF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304475" y="307825"/>
            <a:ext cx="4779300" cy="1418100"/>
          </a:xfrm>
          <a:prstGeom prst="rect">
            <a:avLst/>
          </a:prstGeom>
          <a:noFill/>
        </p:spPr>
        <p:txBody>
          <a:bodyPr lIns="91425" tIns="91425" rIns="91425" bIns="91425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304475" y="1808125"/>
            <a:ext cx="4779300" cy="3013800"/>
          </a:xfrm>
          <a:prstGeom prst="rect">
            <a:avLst/>
          </a:prstGeom>
          <a:noFill/>
        </p:spPr>
        <p:txBody>
          <a:bodyPr lIns="91425" tIns="91425" rIns="91425" bIns="91425" anchor="t" anchorCtr="0"/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400">
                <a:solidFill>
                  <a:schemeClr val="dk2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200">
                <a:solidFill>
                  <a:schemeClr val="dk2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200">
                <a:solidFill>
                  <a:schemeClr val="dk2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200">
                <a:solidFill>
                  <a:schemeClr val="dk2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200">
                <a:solidFill>
                  <a:schemeClr val="dk2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200">
                <a:solidFill>
                  <a:schemeClr val="dk2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200">
                <a:solidFill>
                  <a:schemeClr val="dk2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200">
                <a:solidFill>
                  <a:schemeClr val="dk2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 3">
    <p:bg>
      <p:bgPr>
        <a:solidFill>
          <a:srgbClr val="FFFFFF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304475" y="307825"/>
            <a:ext cx="4779300" cy="1418100"/>
          </a:xfrm>
          <a:prstGeom prst="rect">
            <a:avLst/>
          </a:prstGeom>
          <a:noFill/>
        </p:spPr>
        <p:txBody>
          <a:bodyPr lIns="91425" tIns="91425" rIns="91425" bIns="91425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304475" y="1808125"/>
            <a:ext cx="4779300" cy="3013800"/>
          </a:xfrm>
          <a:prstGeom prst="rect">
            <a:avLst/>
          </a:prstGeom>
          <a:noFill/>
        </p:spPr>
        <p:txBody>
          <a:bodyPr lIns="91425" tIns="91425" rIns="91425" bIns="91425" anchor="t" anchorCtr="0"/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400">
                <a:solidFill>
                  <a:schemeClr val="dk2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200">
                <a:solidFill>
                  <a:schemeClr val="dk2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200">
                <a:solidFill>
                  <a:schemeClr val="dk2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200">
                <a:solidFill>
                  <a:schemeClr val="dk2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200">
                <a:solidFill>
                  <a:schemeClr val="dk2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200">
                <a:solidFill>
                  <a:schemeClr val="dk2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200">
                <a:solidFill>
                  <a:schemeClr val="dk2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200">
                <a:solidFill>
                  <a:schemeClr val="dk2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 5">
    <p:bg>
      <p:bgPr>
        <a:solidFill>
          <a:srgbClr val="FFFFFF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304475" y="307825"/>
            <a:ext cx="4779300" cy="1418100"/>
          </a:xfrm>
          <a:prstGeom prst="rect">
            <a:avLst/>
          </a:prstGeom>
          <a:noFill/>
        </p:spPr>
        <p:txBody>
          <a:bodyPr lIns="91425" tIns="91425" rIns="91425" bIns="91425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304475" y="1808125"/>
            <a:ext cx="4779300" cy="3013800"/>
          </a:xfrm>
          <a:prstGeom prst="rect">
            <a:avLst/>
          </a:prstGeom>
          <a:noFill/>
        </p:spPr>
        <p:txBody>
          <a:bodyPr lIns="91425" tIns="91425" rIns="91425" bIns="91425" anchor="t" anchorCtr="0"/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400">
                <a:solidFill>
                  <a:schemeClr val="dk2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200">
                <a:solidFill>
                  <a:schemeClr val="dk2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200">
                <a:solidFill>
                  <a:schemeClr val="dk2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200">
                <a:solidFill>
                  <a:schemeClr val="dk2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200">
                <a:solidFill>
                  <a:schemeClr val="dk2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200">
                <a:solidFill>
                  <a:schemeClr val="dk2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200">
                <a:solidFill>
                  <a:schemeClr val="dk2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200">
                <a:solidFill>
                  <a:schemeClr val="dk2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 4">
    <p:bg>
      <p:bgPr>
        <a:solidFill>
          <a:srgbClr val="FFFFFF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4049112" y="307825"/>
            <a:ext cx="4779300" cy="1418100"/>
          </a:xfrm>
          <a:prstGeom prst="rect">
            <a:avLst/>
          </a:prstGeom>
          <a:noFill/>
        </p:spPr>
        <p:txBody>
          <a:bodyPr lIns="91425" tIns="91425" rIns="91425" bIns="91425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4054887" y="1808125"/>
            <a:ext cx="4779300" cy="2768700"/>
          </a:xfrm>
          <a:prstGeom prst="rect">
            <a:avLst/>
          </a:prstGeom>
          <a:noFill/>
        </p:spPr>
        <p:txBody>
          <a:bodyPr lIns="91425" tIns="91425" rIns="91425" bIns="91425" anchor="t" anchorCtr="0"/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400">
                <a:solidFill>
                  <a:schemeClr val="dk2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200">
                <a:solidFill>
                  <a:schemeClr val="dk2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200">
                <a:solidFill>
                  <a:schemeClr val="dk2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200">
                <a:solidFill>
                  <a:schemeClr val="dk2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200">
                <a:solidFill>
                  <a:schemeClr val="dk2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200">
                <a:solidFill>
                  <a:schemeClr val="dk2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200">
                <a:solidFill>
                  <a:schemeClr val="dk2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200">
                <a:solidFill>
                  <a:schemeClr val="dk2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 6">
    <p:bg>
      <p:bgPr>
        <a:solidFill>
          <a:srgbClr val="FFFFFF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83" name="Shape 83"/>
          <p:cNvCxnSpPr/>
          <p:nvPr/>
        </p:nvCxnSpPr>
        <p:spPr>
          <a:xfrm>
            <a:off x="3027472" y="0"/>
            <a:ext cx="0" cy="5133300"/>
          </a:xfrm>
          <a:prstGeom prst="straightConnector1">
            <a:avLst/>
          </a:prstGeom>
          <a:noFill/>
          <a:ln w="9525" cap="flat" cmpd="sng">
            <a:solidFill>
              <a:srgbClr val="F2F2F2"/>
            </a:solidFill>
            <a:prstDash val="solid"/>
            <a:miter/>
            <a:headEnd type="none" w="med" len="med"/>
            <a:tailEnd type="none" w="med" len="med"/>
          </a:ln>
          <a:effectLst>
            <a:outerShdw blurRad="50799" dist="38100" algn="l" rotWithShape="0">
              <a:srgbClr val="000000">
                <a:alpha val="40000"/>
              </a:srgbClr>
            </a:outerShdw>
          </a:effectLst>
        </p:spPr>
      </p:cxnSp>
      <p:sp>
        <p:nvSpPr>
          <p:cNvPr id="84" name="Shape 84"/>
          <p:cNvSpPr/>
          <p:nvPr/>
        </p:nvSpPr>
        <p:spPr>
          <a:xfrm>
            <a:off x="0" y="0"/>
            <a:ext cx="3048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284100" y="307975"/>
            <a:ext cx="2479800" cy="4268700"/>
          </a:xfrm>
          <a:prstGeom prst="rect">
            <a:avLst/>
          </a:prstGeom>
          <a:noFill/>
        </p:spPr>
        <p:txBody>
          <a:bodyPr lIns="91425" tIns="91425" rIns="91425" bIns="91425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3000" b="1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3000" b="1">
                <a:solidFill>
                  <a:schemeClr val="lt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3000" b="1">
                <a:solidFill>
                  <a:schemeClr val="lt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3000" b="1">
                <a:solidFill>
                  <a:schemeClr val="lt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3000" b="1">
                <a:solidFill>
                  <a:schemeClr val="lt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3000" b="1">
                <a:solidFill>
                  <a:schemeClr val="lt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3000" b="1">
                <a:solidFill>
                  <a:schemeClr val="lt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3000" b="1">
                <a:solidFill>
                  <a:schemeClr val="lt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30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3381100" y="307975"/>
            <a:ext cx="5451300" cy="4268700"/>
          </a:xfrm>
          <a:prstGeom prst="rect">
            <a:avLst/>
          </a:prstGeom>
          <a:noFill/>
        </p:spPr>
        <p:txBody>
          <a:bodyPr lIns="91425" tIns="91425" rIns="91425" bIns="91425" anchor="t" anchorCtr="0"/>
          <a:lstStyle>
            <a:lvl1pPr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2pPr>
            <a:lvl3pPr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3pPr>
            <a:lvl4pPr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4pPr>
            <a:lvl5pPr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5pPr>
            <a:lvl6pPr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6pPr>
            <a:lvl7pPr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7pPr>
            <a:lvl8pPr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8pPr>
            <a:lvl9pPr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 8">
    <p:bg>
      <p:bgPr>
        <a:solidFill>
          <a:srgbClr val="FFFFFF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311700" y="2890625"/>
            <a:ext cx="7434600" cy="587400"/>
          </a:xfrm>
          <a:prstGeom prst="rect">
            <a:avLst/>
          </a:prstGeom>
          <a:noFill/>
        </p:spPr>
        <p:txBody>
          <a:bodyPr lIns="91425" tIns="91425" rIns="91425" bIns="91425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6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6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6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6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6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6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6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311700" y="3521425"/>
            <a:ext cx="6362400" cy="1141800"/>
          </a:xfrm>
          <a:prstGeom prst="rect">
            <a:avLst/>
          </a:prstGeom>
          <a:noFill/>
        </p:spPr>
        <p:txBody>
          <a:bodyPr lIns="91425" tIns="91425" rIns="91425" bIns="91425" anchor="t" anchorCtr="0"/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400">
                <a:solidFill>
                  <a:schemeClr val="dk2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200">
                <a:solidFill>
                  <a:schemeClr val="dk2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200">
                <a:solidFill>
                  <a:schemeClr val="dk2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200">
                <a:solidFill>
                  <a:schemeClr val="dk2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200">
                <a:solidFill>
                  <a:schemeClr val="dk2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200">
                <a:solidFill>
                  <a:schemeClr val="dk2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200">
                <a:solidFill>
                  <a:schemeClr val="dk2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200">
                <a:solidFill>
                  <a:schemeClr val="dk2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 7">
    <p:bg>
      <p:bgPr>
        <a:solidFill>
          <a:srgbClr val="FFFFFF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311700" y="2890625"/>
            <a:ext cx="7434600" cy="587400"/>
          </a:xfrm>
          <a:prstGeom prst="rect">
            <a:avLst/>
          </a:prstGeom>
          <a:noFill/>
        </p:spPr>
        <p:txBody>
          <a:bodyPr lIns="91425" tIns="91425" rIns="91425" bIns="91425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6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6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6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6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6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6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6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311700" y="3521425"/>
            <a:ext cx="6362400" cy="1141800"/>
          </a:xfrm>
          <a:prstGeom prst="rect">
            <a:avLst/>
          </a:prstGeom>
          <a:noFill/>
        </p:spPr>
        <p:txBody>
          <a:bodyPr lIns="91425" tIns="91425" rIns="91425" bIns="91425" anchor="t" anchorCtr="0"/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400">
                <a:solidFill>
                  <a:schemeClr val="dk2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200">
                <a:solidFill>
                  <a:schemeClr val="dk2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200">
                <a:solidFill>
                  <a:schemeClr val="dk2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200">
                <a:solidFill>
                  <a:schemeClr val="dk2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200">
                <a:solidFill>
                  <a:schemeClr val="dk2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200">
                <a:solidFill>
                  <a:schemeClr val="dk2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200">
                <a:solidFill>
                  <a:schemeClr val="dk2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200">
                <a:solidFill>
                  <a:schemeClr val="dk2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 9">
    <p:bg>
      <p:bgPr>
        <a:solidFill>
          <a:srgbClr val="FFFFFF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/>
          <p:nvPr/>
        </p:nvSpPr>
        <p:spPr>
          <a:xfrm>
            <a:off x="0" y="0"/>
            <a:ext cx="9144000" cy="2161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317700" y="369325"/>
            <a:ext cx="6934800" cy="1579200"/>
          </a:xfrm>
          <a:prstGeom prst="rect">
            <a:avLst/>
          </a:prstGeom>
          <a:noFill/>
        </p:spPr>
        <p:txBody>
          <a:bodyPr lIns="91425" tIns="91425" rIns="91425" bIns="91425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317700" y="2432075"/>
            <a:ext cx="6397800" cy="2329800"/>
          </a:xfrm>
          <a:prstGeom prst="rect">
            <a:avLst/>
          </a:prstGeom>
          <a:noFill/>
        </p:spPr>
        <p:txBody>
          <a:bodyPr lIns="91425" tIns="91425" rIns="91425" bIns="91425" anchor="t" anchorCtr="0"/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600">
                <a:solidFill>
                  <a:schemeClr val="dk2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 11">
    <p:bg>
      <p:bgPr>
        <a:solidFill>
          <a:srgbClr val="FFFFFF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6" name="Shape 106"/>
          <p:cNvSpPr/>
          <p:nvPr/>
        </p:nvSpPr>
        <p:spPr>
          <a:xfrm rot="10800000" flipH="1">
            <a:off x="822625" y="659700"/>
            <a:ext cx="1063500" cy="6855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/>
          <p:nvPr/>
        </p:nvSpPr>
        <p:spPr>
          <a:xfrm rot="10800000">
            <a:off x="896725" y="659700"/>
            <a:ext cx="989400" cy="6855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8" name="Shape 108"/>
          <p:cNvSpPr/>
          <p:nvPr/>
        </p:nvSpPr>
        <p:spPr>
          <a:xfrm>
            <a:off x="822625" y="0"/>
            <a:ext cx="1063500" cy="81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2490825" y="816000"/>
            <a:ext cx="5856000" cy="1522500"/>
          </a:xfrm>
          <a:prstGeom prst="rect">
            <a:avLst/>
          </a:prstGeom>
          <a:noFill/>
        </p:spPr>
        <p:txBody>
          <a:bodyPr lIns="91425" tIns="91425" rIns="91425" bIns="91425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2490825" y="2477400"/>
            <a:ext cx="5856000" cy="1907400"/>
          </a:xfrm>
          <a:prstGeom prst="rect">
            <a:avLst/>
          </a:prstGeom>
          <a:noFill/>
        </p:spPr>
        <p:txBody>
          <a:bodyPr lIns="91425" tIns="91425" rIns="91425" bIns="91425" anchor="t" anchorCtr="0"/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600">
                <a:solidFill>
                  <a:schemeClr val="dk2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 12">
    <p:bg>
      <p:bgPr>
        <a:solidFill>
          <a:srgbClr val="FFFFFF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4" name="Shape 114"/>
          <p:cNvSpPr/>
          <p:nvPr/>
        </p:nvSpPr>
        <p:spPr>
          <a:xfrm>
            <a:off x="813950" y="734375"/>
            <a:ext cx="8330100" cy="3091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ctrTitle"/>
          </p:nvPr>
        </p:nvSpPr>
        <p:spPr>
          <a:xfrm>
            <a:off x="1408050" y="1190375"/>
            <a:ext cx="6929100" cy="2179500"/>
          </a:xfrm>
          <a:prstGeom prst="rect">
            <a:avLst/>
          </a:prstGeom>
          <a:noFill/>
        </p:spPr>
        <p:txBody>
          <a:bodyPr lIns="91425" tIns="91425" rIns="91425" bIns="91425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40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4000" b="1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4000" b="1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4000" b="1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4000" b="1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4000" b="1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4000" b="1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4000" b="1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40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subTitle" idx="1"/>
          </p:nvPr>
        </p:nvSpPr>
        <p:spPr>
          <a:xfrm>
            <a:off x="1397650" y="4064975"/>
            <a:ext cx="4804500" cy="645000"/>
          </a:xfrm>
          <a:prstGeom prst="rect">
            <a:avLst/>
          </a:prstGeom>
          <a:noFill/>
        </p:spPr>
        <p:txBody>
          <a:bodyPr lIns="91425" tIns="91425" rIns="91425" bIns="91425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</a:rPr>
              <a:t>‹#›</a:t>
            </a:fld>
            <a:endParaRPr lang="en"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 10">
    <p:bg>
      <p:bgPr>
        <a:solidFill>
          <a:srgbClr val="FFFFFF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311700" y="2540450"/>
            <a:ext cx="3119700" cy="2036400"/>
          </a:xfrm>
          <a:prstGeom prst="rect">
            <a:avLst/>
          </a:prstGeom>
          <a:noFill/>
        </p:spPr>
        <p:txBody>
          <a:bodyPr lIns="91425" tIns="91425" rIns="91425" bIns="91425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3529200" y="2540500"/>
            <a:ext cx="5295300" cy="2036400"/>
          </a:xfrm>
          <a:prstGeom prst="rect">
            <a:avLst/>
          </a:prstGeom>
          <a:noFill/>
        </p:spPr>
        <p:txBody>
          <a:bodyPr lIns="91425" tIns="91425" rIns="91425" bIns="91425" anchor="t" anchorCtr="0"/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400">
                <a:solidFill>
                  <a:schemeClr val="dk2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200">
                <a:solidFill>
                  <a:schemeClr val="dk2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200">
                <a:solidFill>
                  <a:schemeClr val="dk2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200">
                <a:solidFill>
                  <a:schemeClr val="dk2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200">
                <a:solidFill>
                  <a:schemeClr val="dk2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200">
                <a:solidFill>
                  <a:schemeClr val="dk2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200">
                <a:solidFill>
                  <a:schemeClr val="dk2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200">
                <a:solidFill>
                  <a:schemeClr val="dk2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ubTitle" idx="1"/>
          </p:nvPr>
        </p:nvSpPr>
        <p:spPr>
          <a:xfrm>
            <a:off x="265500" y="2845200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‹#›</a:t>
            </a:fld>
            <a:endParaRPr lang="en" sz="10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hyperlink" Target="http://scikit-learn.org/stable/auto_examples/svm/plot_rbf_parameters.html" TargetMode="External"/><Relationship Id="rId7" Type="http://schemas.openxmlformats.org/officeDocument/2006/relationships/hyperlink" Target="http://www.eric-kim.net/eric-kim-net/posts/1/kernel_trick.html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perclass.com/doc/guide/classifiers/svm.html" TargetMode="External"/><Relationship Id="rId5" Type="http://schemas.openxmlformats.org/officeDocument/2006/relationships/hyperlink" Target="http://blog.aylien.com/support-vector-machines-for-dummies-a-simple/" TargetMode="External"/><Relationship Id="rId4" Type="http://schemas.openxmlformats.org/officeDocument/2006/relationships/hyperlink" Target="https://www.researchgate.net/figure/220057621_fig1_Figure-1-Sample-images-from-the-FG-NET-Aging-database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ctrTitle"/>
          </p:nvPr>
        </p:nvSpPr>
        <p:spPr>
          <a:xfrm>
            <a:off x="1408050" y="1190375"/>
            <a:ext cx="6929100" cy="2179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Project 4: Facial Image Analysis with Support Vector Machines</a:t>
            </a:r>
          </a:p>
        </p:txBody>
      </p:sp>
      <p:sp>
        <p:nvSpPr>
          <p:cNvPr id="128" name="Shape 128"/>
          <p:cNvSpPr txBox="1">
            <a:spLocks noGrp="1"/>
          </p:cNvSpPr>
          <p:nvPr>
            <p:ph type="subTitle" idx="1"/>
          </p:nvPr>
        </p:nvSpPr>
        <p:spPr>
          <a:xfrm>
            <a:off x="1397650" y="4064975"/>
            <a:ext cx="4804500" cy="64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Catherine Nansalo and Garrett Bingham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</a:t>
            </a:fld>
            <a:endParaRPr lang="en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Shape 209" descr="radial_age.png"/>
          <p:cNvPicPr preferRelativeResize="0"/>
          <p:nvPr/>
        </p:nvPicPr>
        <p:blipFill rotWithShape="1">
          <a:blip r:embed="rId3">
            <a:alphaModFix/>
          </a:blip>
          <a:srcRect l="495" r="504"/>
          <a:stretch/>
        </p:blipFill>
        <p:spPr>
          <a:xfrm>
            <a:off x="5890075" y="321600"/>
            <a:ext cx="2949447" cy="2212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Shape 210"/>
          <p:cNvPicPr preferRelativeResize="0"/>
          <p:nvPr/>
        </p:nvPicPr>
        <p:blipFill rotWithShape="1">
          <a:blip r:embed="rId4">
            <a:alphaModFix/>
          </a:blip>
          <a:srcRect l="495" r="504"/>
          <a:stretch/>
        </p:blipFill>
        <p:spPr>
          <a:xfrm>
            <a:off x="5897312" y="2609824"/>
            <a:ext cx="2949445" cy="2212073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xfrm>
            <a:off x="304475" y="307825"/>
            <a:ext cx="4779300" cy="1418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Support Vector Machines: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Radial Kernel</a:t>
            </a:r>
          </a:p>
        </p:txBody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304475" y="1808125"/>
            <a:ext cx="4779300" cy="301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</a:pPr>
            <a:r>
              <a:rPr lang="en" dirty="0">
                <a:solidFill>
                  <a:srgbClr val="FFFFFF"/>
                </a:solidFill>
              </a:rPr>
              <a:t>C: controls bias-variance tradeoff</a:t>
            </a:r>
          </a:p>
          <a:p>
            <a:pPr marL="457200" lvl="0" indent="-228600"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</a:pPr>
            <a:r>
              <a:rPr lang="en" dirty="0">
                <a:solidFill>
                  <a:srgbClr val="FFFFFF"/>
                </a:solidFill>
              </a:rPr>
              <a:t>Gamma: controls radius of influence of support vectors</a:t>
            </a:r>
          </a:p>
          <a:p>
            <a:pPr marL="914400" lvl="1" indent="-228600"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</a:pPr>
            <a:r>
              <a:rPr lang="en" b="1" dirty="0">
                <a:solidFill>
                  <a:srgbClr val="FFFFFF"/>
                </a:solidFill>
              </a:rPr>
              <a:t>Too large:</a:t>
            </a:r>
            <a:r>
              <a:rPr lang="en" dirty="0">
                <a:solidFill>
                  <a:srgbClr val="FFFFFF"/>
                </a:solidFill>
              </a:rPr>
              <a:t> includes only support vector itself, no regularization with C will prevent </a:t>
            </a:r>
            <a:r>
              <a:rPr lang="en" dirty="0">
                <a:solidFill>
                  <a:schemeClr val="accent4"/>
                </a:solidFill>
              </a:rPr>
              <a:t>overfitting</a:t>
            </a:r>
            <a:r>
              <a:rPr lang="en" dirty="0">
                <a:solidFill>
                  <a:srgbClr val="FFFFFF"/>
                </a:solidFill>
              </a:rPr>
              <a:t>.</a:t>
            </a:r>
          </a:p>
          <a:p>
            <a:pPr marL="914400" lvl="1" indent="-228600" rtl="0"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</a:pPr>
            <a:r>
              <a:rPr lang="en" b="1" dirty="0">
                <a:solidFill>
                  <a:srgbClr val="FFFFFF"/>
                </a:solidFill>
              </a:rPr>
              <a:t>Too small:</a:t>
            </a:r>
            <a:r>
              <a:rPr lang="en" dirty="0">
                <a:solidFill>
                  <a:srgbClr val="FFFFFF"/>
                </a:solidFill>
              </a:rPr>
              <a:t> model is too constrained and can’t capture the complexity or “shape” of data.</a:t>
            </a:r>
          </a:p>
          <a:p>
            <a:pPr marL="914400" lvl="1" indent="-228600"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</a:pPr>
            <a:r>
              <a:rPr lang="en" b="1" dirty="0">
                <a:solidFill>
                  <a:srgbClr val="FFFFFF"/>
                </a:solidFill>
              </a:rPr>
              <a:t>Intermediate: </a:t>
            </a:r>
            <a:r>
              <a:rPr lang="en" dirty="0">
                <a:solidFill>
                  <a:srgbClr val="FFFFFF"/>
                </a:solidFill>
              </a:rPr>
              <a:t>model performs equally well with large C.  The radial kernel acts as a structural regularizer, so it is not crucial to limit the number of support vectors.</a:t>
            </a:r>
          </a:p>
          <a:p>
            <a:pPr marL="457200" lvl="0" indent="-228600"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</a:pPr>
            <a:r>
              <a:rPr lang="en" dirty="0">
                <a:solidFill>
                  <a:srgbClr val="FFFFFF"/>
                </a:solidFill>
              </a:rPr>
              <a:t>Best values are found on the diagonal.  Smooth models (lower gamma) are made more complex by selecting more support vectors (larger C).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buNone/>
            </a:pPr>
            <a:endParaRPr dirty="0">
              <a:solidFill>
                <a:srgbClr val="FFFFFF"/>
              </a:solidFill>
            </a:endParaRPr>
          </a:p>
        </p:txBody>
      </p:sp>
      <p:sp>
        <p:nvSpPr>
          <p:cNvPr id="213" name="Shape 21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10</a:t>
            </a:fld>
            <a:endParaRPr lang="en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Shape 218"/>
          <p:cNvPicPr preferRelativeResize="0"/>
          <p:nvPr/>
        </p:nvPicPr>
        <p:blipFill rotWithShape="1">
          <a:blip r:embed="rId3">
            <a:alphaModFix/>
          </a:blip>
          <a:srcRect l="495" r="504"/>
          <a:stretch/>
        </p:blipFill>
        <p:spPr>
          <a:xfrm>
            <a:off x="5890075" y="321600"/>
            <a:ext cx="2949447" cy="2212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Shape 219"/>
          <p:cNvPicPr preferRelativeResize="0"/>
          <p:nvPr/>
        </p:nvPicPr>
        <p:blipFill rotWithShape="1">
          <a:blip r:embed="rId4">
            <a:alphaModFix/>
          </a:blip>
          <a:srcRect l="495" r="504"/>
          <a:stretch/>
        </p:blipFill>
        <p:spPr>
          <a:xfrm>
            <a:off x="5897312" y="2609824"/>
            <a:ext cx="2949445" cy="2212073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304475" y="307825"/>
            <a:ext cx="4779300" cy="1418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5-fold Cross Validation Comparison: Radial Kernel</a:t>
            </a:r>
          </a:p>
        </p:txBody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304475" y="1808125"/>
            <a:ext cx="4779300" cy="301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" dirty="0">
                <a:solidFill>
                  <a:srgbClr val="FFFFFF"/>
                </a:solidFill>
              </a:rPr>
              <a:t>Different methods of cross validation result in </a:t>
            </a:r>
            <a:r>
              <a:rPr lang="en" dirty="0">
                <a:solidFill>
                  <a:schemeClr val="accent4"/>
                </a:solidFill>
              </a:rPr>
              <a:t>different recommended parameters</a:t>
            </a:r>
            <a:r>
              <a:rPr lang="en" dirty="0">
                <a:solidFill>
                  <a:srgbClr val="FFFFFF"/>
                </a:solidFill>
              </a:rPr>
              <a:t>.  Not accounting for this could prevent our model from generalizing well to future data.</a:t>
            </a:r>
          </a:p>
          <a:p>
            <a:pPr marL="457200" lvl="0" indent="-228600" rtl="0"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</a:pPr>
            <a:r>
              <a:rPr lang="en" dirty="0">
                <a:solidFill>
                  <a:srgbClr val="FFFFFF"/>
                </a:solidFill>
              </a:rPr>
              <a:t>By image</a:t>
            </a:r>
          </a:p>
          <a:p>
            <a:pPr marL="914400" lvl="1" indent="-228600" rtl="0"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</a:pPr>
            <a:r>
              <a:rPr lang="en" dirty="0">
                <a:solidFill>
                  <a:srgbClr val="FFFFFF"/>
                </a:solidFill>
              </a:rPr>
              <a:t>Mean Accuracy: 0.81</a:t>
            </a:r>
          </a:p>
          <a:p>
            <a:pPr marL="914400" lvl="1" indent="-228600" rtl="0"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</a:pPr>
            <a:r>
              <a:rPr lang="en" dirty="0">
                <a:solidFill>
                  <a:srgbClr val="FFFFFF"/>
                </a:solidFill>
              </a:rPr>
              <a:t>C = 1000</a:t>
            </a:r>
          </a:p>
          <a:p>
            <a:pPr marL="914400" lvl="1" indent="-228600" rtl="0"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</a:pPr>
            <a:r>
              <a:rPr lang="en" dirty="0">
                <a:solidFill>
                  <a:srgbClr val="FFFFFF"/>
                </a:solidFill>
              </a:rPr>
              <a:t>Gamma = 0.01</a:t>
            </a:r>
          </a:p>
          <a:p>
            <a:pPr marL="457200" lvl="0" indent="-228600" rtl="0"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</a:pPr>
            <a:r>
              <a:rPr lang="en" dirty="0">
                <a:solidFill>
                  <a:srgbClr val="FFFFFF"/>
                </a:solidFill>
              </a:rPr>
              <a:t>By person</a:t>
            </a:r>
          </a:p>
          <a:p>
            <a:pPr marL="914400" lvl="1" indent="-228600" rtl="0"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</a:pPr>
            <a:r>
              <a:rPr lang="en" dirty="0">
                <a:solidFill>
                  <a:srgbClr val="FFFFFF"/>
                </a:solidFill>
              </a:rPr>
              <a:t>Mean Accuracy: 0.76</a:t>
            </a:r>
          </a:p>
          <a:p>
            <a:pPr marL="914400" lvl="1" indent="-228600" rtl="0"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</a:pPr>
            <a:r>
              <a:rPr lang="en" dirty="0">
                <a:solidFill>
                  <a:srgbClr val="FFFFFF"/>
                </a:solidFill>
              </a:rPr>
              <a:t>C = 1000</a:t>
            </a:r>
          </a:p>
          <a:p>
            <a:pPr marL="914400" lvl="1" indent="-228600" rtl="0"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</a:pPr>
            <a:r>
              <a:rPr lang="en" dirty="0">
                <a:solidFill>
                  <a:srgbClr val="FFFFFF"/>
                </a:solidFill>
              </a:rPr>
              <a:t>Gamma = 0.001</a:t>
            </a:r>
          </a:p>
          <a:p>
            <a:pPr marL="0" lvl="0" indent="0" rtl="0">
              <a:spcBef>
                <a:spcPts val="0"/>
              </a:spcBef>
              <a:spcAft>
                <a:spcPts val="600"/>
              </a:spcAft>
              <a:buNone/>
            </a:pPr>
            <a:endParaRPr dirty="0">
              <a:solidFill>
                <a:srgbClr val="FFFFFF"/>
              </a:solidFill>
            </a:endParaRPr>
          </a:p>
          <a:p>
            <a:pPr lvl="0">
              <a:spcBef>
                <a:spcPts val="0"/>
              </a:spcBef>
              <a:spcAft>
                <a:spcPts val="600"/>
              </a:spcAft>
              <a:buNone/>
            </a:pPr>
            <a:endParaRPr dirty="0">
              <a:solidFill>
                <a:srgbClr val="FFFFFF"/>
              </a:solidFill>
            </a:endParaRPr>
          </a:p>
        </p:txBody>
      </p:sp>
      <p:sp>
        <p:nvSpPr>
          <p:cNvPr id="222" name="Shape 22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11</a:t>
            </a:fld>
            <a:endParaRPr lang="en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Shape 227"/>
          <p:cNvPicPr preferRelativeResize="0"/>
          <p:nvPr/>
        </p:nvPicPr>
        <p:blipFill rotWithShape="1">
          <a:blip r:embed="rId3">
            <a:alphaModFix/>
          </a:blip>
          <a:srcRect l="-2997" b="-1584"/>
          <a:stretch/>
        </p:blipFill>
        <p:spPr>
          <a:xfrm>
            <a:off x="559825" y="59800"/>
            <a:ext cx="3673949" cy="278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Shape 228"/>
          <p:cNvPicPr preferRelativeResize="0"/>
          <p:nvPr/>
        </p:nvPicPr>
        <p:blipFill rotWithShape="1">
          <a:blip r:embed="rId4">
            <a:alphaModFix/>
          </a:blip>
          <a:srcRect l="-2690" b="-1276"/>
          <a:stretch/>
        </p:blipFill>
        <p:spPr>
          <a:xfrm>
            <a:off x="4752406" y="59800"/>
            <a:ext cx="3720044" cy="282240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Shape 229"/>
          <p:cNvSpPr txBox="1">
            <a:spLocks noGrp="1"/>
          </p:cNvSpPr>
          <p:nvPr>
            <p:ph type="title"/>
          </p:nvPr>
        </p:nvSpPr>
        <p:spPr>
          <a:xfrm>
            <a:off x="486650" y="2995600"/>
            <a:ext cx="7434600" cy="58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Results: Classifying Gender</a:t>
            </a:r>
          </a:p>
        </p:txBody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311700" y="3521425"/>
            <a:ext cx="4279200" cy="1141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SVM performs slightly better than other classifiers we have tested in the past.</a:t>
            </a:r>
          </a:p>
          <a:p>
            <a:pPr lv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31" name="Shape 2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12</a:t>
            </a:fld>
            <a:endParaRPr lang="en"/>
          </a:p>
        </p:txBody>
      </p:sp>
      <p:graphicFrame>
        <p:nvGraphicFramePr>
          <p:cNvPr id="232" name="Shape 232"/>
          <p:cNvGraphicFramePr/>
          <p:nvPr>
            <p:extLst>
              <p:ext uri="{D42A27DB-BD31-4B8C-83A1-F6EECF244321}">
                <p14:modId xmlns:p14="http://schemas.microsoft.com/office/powerpoint/2010/main" val="201986406"/>
              </p:ext>
            </p:extLst>
          </p:nvPr>
        </p:nvGraphicFramePr>
        <p:xfrm>
          <a:off x="5698800" y="3274182"/>
          <a:ext cx="3040200" cy="1645800"/>
        </p:xfrm>
        <a:graphic>
          <a:graphicData uri="http://schemas.openxmlformats.org/drawingml/2006/table">
            <a:tbl>
              <a:tblPr>
                <a:noFill/>
                <a:tableStyleId>{5D7466F7-1522-41E6-88EB-AB643B01FBE5}</a:tableStyleId>
              </a:tblPr>
              <a:tblGrid>
                <a:gridCol w="101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075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200"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Accuracy (5-fold CV)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Accuracy (LOPO CV)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72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Linear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0.715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0.730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72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Polynomial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0.682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0.719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772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Radial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0.723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200" dirty="0"/>
                        <a:t>0.742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Shape 237"/>
          <p:cNvPicPr preferRelativeResize="0"/>
          <p:nvPr/>
        </p:nvPicPr>
        <p:blipFill rotWithShape="1">
          <a:blip r:embed="rId3">
            <a:alphaModFix/>
          </a:blip>
          <a:srcRect t="-684" r="-3060" b="-1533"/>
          <a:stretch/>
        </p:blipFill>
        <p:spPr>
          <a:xfrm>
            <a:off x="74675" y="65975"/>
            <a:ext cx="3284375" cy="250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Shape 238"/>
          <p:cNvPicPr preferRelativeResize="0"/>
          <p:nvPr/>
        </p:nvPicPr>
        <p:blipFill rotWithShape="1">
          <a:blip r:embed="rId4">
            <a:alphaModFix/>
          </a:blip>
          <a:srcRect l="-2212" t="-1563" r="-3128" b="-654"/>
          <a:stretch/>
        </p:blipFill>
        <p:spPr>
          <a:xfrm>
            <a:off x="0" y="2571750"/>
            <a:ext cx="3357134" cy="2505775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Shape 239"/>
          <p:cNvSpPr txBox="1">
            <a:spLocks noGrp="1"/>
          </p:cNvSpPr>
          <p:nvPr>
            <p:ph type="title"/>
          </p:nvPr>
        </p:nvSpPr>
        <p:spPr>
          <a:xfrm>
            <a:off x="4054887" y="303625"/>
            <a:ext cx="4779300" cy="1418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Results: Predicting Age</a:t>
            </a:r>
          </a:p>
        </p:txBody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4054887" y="1808125"/>
            <a:ext cx="4779300" cy="2768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After tuning, the choice of kernel doesn’t seem to have a great affect on model performance.  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The </a:t>
            </a:r>
            <a:r>
              <a:rPr lang="en">
                <a:solidFill>
                  <a:schemeClr val="accent4"/>
                </a:solidFill>
              </a:rPr>
              <a:t>Cumulative Score</a:t>
            </a:r>
            <a:r>
              <a:rPr lang="en">
                <a:solidFill>
                  <a:srgbClr val="FFFFFF"/>
                </a:solidFill>
              </a:rPr>
              <a:t> (CS) is the proportion of the images whose predicted ages were within </a:t>
            </a:r>
            <a:r>
              <a:rPr lang="en" i="1">
                <a:solidFill>
                  <a:srgbClr val="FFFFFF"/>
                </a:solidFill>
              </a:rPr>
              <a:t>j</a:t>
            </a:r>
            <a:r>
              <a:rPr lang="en">
                <a:solidFill>
                  <a:srgbClr val="FFFFFF"/>
                </a:solidFill>
              </a:rPr>
              <a:t> years of their actual age.</a:t>
            </a:r>
          </a:p>
        </p:txBody>
      </p:sp>
      <p:sp>
        <p:nvSpPr>
          <p:cNvPr id="241" name="Shape 24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13</a:t>
            </a:fld>
            <a:endParaRPr lang="en"/>
          </a:p>
        </p:txBody>
      </p:sp>
      <p:pic>
        <p:nvPicPr>
          <p:cNvPr id="242" name="Shape 2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20550" y="3481737"/>
            <a:ext cx="2847975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Shape 247" descr="Rplot06.png"/>
          <p:cNvPicPr preferRelativeResize="0"/>
          <p:nvPr/>
        </p:nvPicPr>
        <p:blipFill rotWithShape="1">
          <a:blip r:embed="rId3">
            <a:alphaModFix/>
          </a:blip>
          <a:srcRect t="4433" r="3474" b="2819"/>
          <a:stretch/>
        </p:blipFill>
        <p:spPr>
          <a:xfrm>
            <a:off x="626600" y="126300"/>
            <a:ext cx="4003724" cy="295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Shape 248" descr="Rplot.png"/>
          <p:cNvPicPr preferRelativeResize="0"/>
          <p:nvPr/>
        </p:nvPicPr>
        <p:blipFill rotWithShape="1">
          <a:blip r:embed="rId4">
            <a:alphaModFix/>
          </a:blip>
          <a:srcRect t="5881" r="3474" b="2936"/>
          <a:stretch/>
        </p:blipFill>
        <p:spPr>
          <a:xfrm>
            <a:off x="4775400" y="126300"/>
            <a:ext cx="4003725" cy="3020774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Shape 249"/>
          <p:cNvSpPr txBox="1">
            <a:spLocks noGrp="1"/>
          </p:cNvSpPr>
          <p:nvPr>
            <p:ph type="title"/>
          </p:nvPr>
        </p:nvSpPr>
        <p:spPr>
          <a:xfrm>
            <a:off x="311700" y="3077100"/>
            <a:ext cx="7434600" cy="58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Results: Predicting Age</a:t>
            </a:r>
          </a:p>
        </p:txBody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370025" y="3664500"/>
            <a:ext cx="4975800" cy="1141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The Mean Absolute Error (MAE) is the average difference between predicted age and actual age for all images.</a:t>
            </a:r>
          </a:p>
        </p:txBody>
      </p:sp>
      <p:sp>
        <p:nvSpPr>
          <p:cNvPr id="251" name="Shape 25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14</a:t>
            </a:fld>
            <a:endParaRPr lang="en"/>
          </a:p>
        </p:txBody>
      </p:sp>
      <p:pic>
        <p:nvPicPr>
          <p:cNvPr id="252" name="Shape 2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27337" y="4262050"/>
            <a:ext cx="2105025" cy="6858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53" name="Shape 253"/>
          <p:cNvGraphicFramePr/>
          <p:nvPr>
            <p:extLst>
              <p:ext uri="{D42A27DB-BD31-4B8C-83A1-F6EECF244321}">
                <p14:modId xmlns:p14="http://schemas.microsoft.com/office/powerpoint/2010/main" val="2312891085"/>
              </p:ext>
            </p:extLst>
          </p:nvPr>
        </p:nvGraphicFramePr>
        <p:xfrm>
          <a:off x="5418062" y="3311575"/>
          <a:ext cx="3361050" cy="1645800"/>
        </p:xfrm>
        <a:graphic>
          <a:graphicData uri="http://schemas.openxmlformats.org/drawingml/2006/table">
            <a:tbl>
              <a:tblPr>
                <a:noFill/>
                <a:tableStyleId>{5D7466F7-1522-41E6-88EB-AB643B01FBE5}</a:tableStyleId>
              </a:tblPr>
              <a:tblGrid>
                <a:gridCol w="1120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0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0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2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200"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MAE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 (5-fold CV)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MAE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 (LOPO CV)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8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Linear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4.172666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3.415833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22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Polynomial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3.991509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4.845455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8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Radial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3.989279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100" dirty="0"/>
                        <a:t>3.578097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title"/>
          </p:nvPr>
        </p:nvSpPr>
        <p:spPr>
          <a:xfrm>
            <a:off x="317700" y="369325"/>
            <a:ext cx="6934800" cy="1579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Conclusions</a:t>
            </a:r>
          </a:p>
        </p:txBody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317700" y="2432075"/>
            <a:ext cx="8154600" cy="2329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Grid search is a useful tool to select optimal parameters for SVM</a:t>
            </a:r>
          </a:p>
          <a:p>
            <a:pPr marL="457200" lvl="0" indent="-228600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These parameters are sensitive to the method of cross validation</a:t>
            </a:r>
          </a:p>
          <a:p>
            <a:pPr marL="457200" lvl="0" indent="-228600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The method of cross validation can affect overall model performance </a:t>
            </a:r>
          </a:p>
          <a:p>
            <a:pPr marL="457200" lvl="0" indent="-228600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Different kernels are better suited to different problems</a:t>
            </a:r>
          </a:p>
        </p:txBody>
      </p:sp>
      <p:sp>
        <p:nvSpPr>
          <p:cNvPr id="260" name="Shape 26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15</a:t>
            </a:fld>
            <a:endParaRPr lang="en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title"/>
          </p:nvPr>
        </p:nvSpPr>
        <p:spPr>
          <a:xfrm>
            <a:off x="2420825" y="501525"/>
            <a:ext cx="5856000" cy="962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Questions	</a:t>
            </a:r>
          </a:p>
        </p:txBody>
      </p:sp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1644000" y="2010875"/>
            <a:ext cx="5856000" cy="19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Does it matter whether the degree of the polynomial kernel is odd or even?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What happens as the degree of the polynomial kernel grows large?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Are there more efficient methods of parameter selection besides an exhaustive grid search?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7" name="Shape 26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16</a:t>
            </a:fld>
            <a:endParaRPr lang="en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References</a:t>
            </a:r>
          </a:p>
        </p:txBody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311700" y="1094150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</a:pPr>
            <a:r>
              <a:rPr lang="en" u="sng">
                <a:solidFill>
                  <a:srgbClr val="FFFFFF"/>
                </a:solidFill>
                <a:hlinkClick r:id="rId3"/>
              </a:rPr>
              <a:t>http://scikit-learn.org/stable/auto_examples/svm/plot_rbf_parameters.html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Slide 3: </a:t>
            </a:r>
            <a:r>
              <a:rPr lang="en" u="sng">
                <a:solidFill>
                  <a:srgbClr val="FFFFFF"/>
                </a:solidFill>
                <a:hlinkClick r:id="rId4"/>
              </a:rPr>
              <a:t>https://www.researchgate.net/figure/220057621_fig1_Figure-1-Sample-images-from-the-FG-NET-Aging-database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Slides 4-5: </a:t>
            </a:r>
            <a:r>
              <a:rPr lang="en" u="sng">
                <a:solidFill>
                  <a:srgbClr val="FFFFFF"/>
                </a:solidFill>
                <a:hlinkClick r:id="rId5"/>
              </a:rPr>
              <a:t>http://blog.aylien.com/support-vector-machines-for-dummies-a-simple/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Slide 6: </a:t>
            </a:r>
            <a:r>
              <a:rPr lang="en" u="sng">
                <a:solidFill>
                  <a:srgbClr val="FFFFFF"/>
                </a:solidFill>
                <a:hlinkClick r:id="rId6"/>
              </a:rPr>
              <a:t>http://perclass.com/doc/guide/classifiers/svm.html</a:t>
            </a:r>
            <a:r>
              <a:rPr lang="en">
                <a:solidFill>
                  <a:srgbClr val="FFFFFF"/>
                </a:solidFill>
              </a:rPr>
              <a:t> , </a:t>
            </a:r>
            <a:r>
              <a:rPr lang="en" u="sng">
                <a:solidFill>
                  <a:srgbClr val="FFFFFF"/>
                </a:solidFill>
                <a:hlinkClick r:id="rId7"/>
              </a:rPr>
              <a:t>http://www.eric-kim.net/eric-kim-net/posts/1/kernel_trick.html</a:t>
            </a:r>
            <a:r>
              <a:rPr lang="en">
                <a:solidFill>
                  <a:srgbClr val="FFFFFF"/>
                </a:solidFill>
              </a:rPr>
              <a:t> 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An Introduction to Statistical Learning with Applications in R by Gareth James, Daniela Witten, Trevor Hastie, and Robert Tibshirani. </a:t>
            </a:r>
          </a:p>
        </p:txBody>
      </p:sp>
      <p:sp>
        <p:nvSpPr>
          <p:cNvPr id="274" name="Shape 27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17</a:t>
            </a:fld>
            <a:endParaRPr lang="en"/>
          </a:p>
        </p:txBody>
      </p:sp>
      <p:pic>
        <p:nvPicPr>
          <p:cNvPr id="275" name="Shape 27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070775" y="4010850"/>
            <a:ext cx="215724" cy="215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Thank you!</a:t>
            </a:r>
          </a:p>
        </p:txBody>
      </p:sp>
      <p:sp>
        <p:nvSpPr>
          <p:cNvPr id="281" name="Shape 28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18</a:t>
            </a:fld>
            <a:endParaRPr lang="e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284100" y="307975"/>
            <a:ext cx="2479800" cy="4268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Outline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3381100" y="307975"/>
            <a:ext cx="5451300" cy="4268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1200"/>
              </a:spcAft>
              <a:buClr>
                <a:srgbClr val="FFFFFF"/>
              </a:buClr>
            </a:pPr>
            <a:r>
              <a:rPr lang="en" dirty="0">
                <a:solidFill>
                  <a:srgbClr val="FFFFFF"/>
                </a:solidFill>
              </a:rPr>
              <a:t>Introduction to the Data</a:t>
            </a:r>
          </a:p>
          <a:p>
            <a:pPr marL="914400" lvl="1" indent="-228600" rtl="0">
              <a:spcBef>
                <a:spcPts val="0"/>
              </a:spcBef>
              <a:spcAft>
                <a:spcPts val="1200"/>
              </a:spcAft>
              <a:buClr>
                <a:srgbClr val="FFFFFF"/>
              </a:buClr>
            </a:pPr>
            <a:r>
              <a:rPr lang="en" dirty="0">
                <a:solidFill>
                  <a:srgbClr val="FFFFFF"/>
                </a:solidFill>
              </a:rPr>
              <a:t>FG-NET database</a:t>
            </a:r>
          </a:p>
          <a:p>
            <a:pPr marL="457200" lvl="0" indent="-228600" rtl="0">
              <a:spcBef>
                <a:spcPts val="0"/>
              </a:spcBef>
              <a:spcAft>
                <a:spcPts val="1200"/>
              </a:spcAft>
              <a:buClr>
                <a:srgbClr val="FFFFFF"/>
              </a:buClr>
            </a:pPr>
            <a:r>
              <a:rPr lang="en" dirty="0">
                <a:solidFill>
                  <a:srgbClr val="FFFFFF"/>
                </a:solidFill>
              </a:rPr>
              <a:t>Support Vector Machines</a:t>
            </a:r>
          </a:p>
          <a:p>
            <a:pPr marL="914400" lvl="1" indent="-228600" rtl="0">
              <a:spcBef>
                <a:spcPts val="0"/>
              </a:spcBef>
              <a:spcAft>
                <a:spcPts val="1200"/>
              </a:spcAft>
              <a:buClr>
                <a:srgbClr val="FFFFFF"/>
              </a:buClr>
            </a:pPr>
            <a:r>
              <a:rPr lang="en" dirty="0">
                <a:solidFill>
                  <a:srgbClr val="FFFFFF"/>
                </a:solidFill>
              </a:rPr>
              <a:t>Overview</a:t>
            </a:r>
          </a:p>
          <a:p>
            <a:pPr marL="914400" lvl="1" indent="-228600" rtl="0">
              <a:spcBef>
                <a:spcPts val="0"/>
              </a:spcBef>
              <a:spcAft>
                <a:spcPts val="1200"/>
              </a:spcAft>
              <a:buClr>
                <a:srgbClr val="FFFFFF"/>
              </a:buClr>
            </a:pPr>
            <a:r>
              <a:rPr lang="en" dirty="0">
                <a:solidFill>
                  <a:srgbClr val="FFFFFF"/>
                </a:solidFill>
              </a:rPr>
              <a:t>Kernels and other parameters</a:t>
            </a:r>
          </a:p>
          <a:p>
            <a:pPr marL="457200" lvl="0" indent="-228600" rtl="0">
              <a:spcBef>
                <a:spcPts val="0"/>
              </a:spcBef>
              <a:spcAft>
                <a:spcPts val="1200"/>
              </a:spcAft>
              <a:buClr>
                <a:srgbClr val="FFFFFF"/>
              </a:buClr>
            </a:pPr>
            <a:r>
              <a:rPr lang="en" dirty="0">
                <a:solidFill>
                  <a:srgbClr val="FFFFFF"/>
                </a:solidFill>
              </a:rPr>
              <a:t>Results</a:t>
            </a:r>
          </a:p>
          <a:p>
            <a:pPr marL="914400" lvl="1" indent="-228600" rtl="0">
              <a:spcBef>
                <a:spcPts val="0"/>
              </a:spcBef>
              <a:spcAft>
                <a:spcPts val="1200"/>
              </a:spcAft>
              <a:buClr>
                <a:srgbClr val="FFFFFF"/>
              </a:buClr>
            </a:pPr>
            <a:r>
              <a:rPr lang="en" dirty="0">
                <a:solidFill>
                  <a:srgbClr val="FFFFFF"/>
                </a:solidFill>
              </a:rPr>
              <a:t>Classifying Gender</a:t>
            </a:r>
          </a:p>
          <a:p>
            <a:pPr marL="914400" lvl="1" indent="-228600" rtl="0">
              <a:spcBef>
                <a:spcPts val="0"/>
              </a:spcBef>
              <a:spcAft>
                <a:spcPts val="1200"/>
              </a:spcAft>
              <a:buClr>
                <a:srgbClr val="FFFFFF"/>
              </a:buClr>
            </a:pPr>
            <a:r>
              <a:rPr lang="en" dirty="0">
                <a:solidFill>
                  <a:srgbClr val="FFFFFF"/>
                </a:solidFill>
              </a:rPr>
              <a:t>Predicting Age</a:t>
            </a:r>
          </a:p>
          <a:p>
            <a:pPr marL="457200" lvl="0" indent="-228600" rtl="0">
              <a:spcBef>
                <a:spcPts val="0"/>
              </a:spcBef>
              <a:spcAft>
                <a:spcPts val="1200"/>
              </a:spcAft>
              <a:buClr>
                <a:srgbClr val="FFFFFF"/>
              </a:buClr>
            </a:pPr>
            <a:r>
              <a:rPr lang="en" dirty="0">
                <a:solidFill>
                  <a:srgbClr val="FFFFFF"/>
                </a:solidFill>
              </a:rPr>
              <a:t>Conclusions</a:t>
            </a:r>
          </a:p>
          <a:p>
            <a:pPr marL="457200" lvl="0" indent="-228600" rtl="0">
              <a:spcBef>
                <a:spcPts val="0"/>
              </a:spcBef>
              <a:spcAft>
                <a:spcPts val="1200"/>
              </a:spcAft>
              <a:buClr>
                <a:srgbClr val="FFFFFF"/>
              </a:buClr>
            </a:pPr>
            <a:r>
              <a:rPr lang="en" dirty="0">
                <a:solidFill>
                  <a:srgbClr val="FFFFFF"/>
                </a:solidFill>
              </a:rPr>
              <a:t>Questions</a:t>
            </a:r>
          </a:p>
          <a:p>
            <a:pPr marL="457200" lvl="0" indent="-228600" rtl="0">
              <a:spcBef>
                <a:spcPts val="0"/>
              </a:spcBef>
              <a:spcAft>
                <a:spcPts val="1200"/>
              </a:spcAft>
              <a:buClr>
                <a:srgbClr val="FFFFFF"/>
              </a:buClr>
            </a:pPr>
            <a:r>
              <a:rPr lang="en" dirty="0">
                <a:solidFill>
                  <a:srgbClr val="FFFFFF"/>
                </a:solidFill>
              </a:rPr>
              <a:t>References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2</a:t>
            </a:fld>
            <a:endParaRPr lang="en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Shape 141"/>
          <p:cNvPicPr preferRelativeResize="0"/>
          <p:nvPr/>
        </p:nvPicPr>
        <p:blipFill rotWithShape="1">
          <a:blip r:embed="rId3">
            <a:alphaModFix amt="60000"/>
          </a:blip>
          <a:srcRect l="37828" r="37828"/>
          <a:stretch/>
        </p:blipFill>
        <p:spPr>
          <a:xfrm>
            <a:off x="0" y="0"/>
            <a:ext cx="3512599" cy="5143496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311700" y="307825"/>
            <a:ext cx="2631900" cy="1107600"/>
          </a:xfrm>
          <a:prstGeom prst="rect">
            <a:avLst/>
          </a:prstGeom>
          <a:solidFill>
            <a:schemeClr val="lt1"/>
          </a:solidFill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Introduction to the Data: FG-NET</a:t>
            </a:r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4011825" y="364950"/>
            <a:ext cx="4850400" cy="4259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1002 images</a:t>
            </a:r>
          </a:p>
          <a:p>
            <a:pPr marL="914400" lvl="1" indent="-2286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0-69 years old</a:t>
            </a:r>
          </a:p>
          <a:p>
            <a:pPr marL="914400" lvl="1" indent="-2286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6-18 images per person</a:t>
            </a:r>
          </a:p>
          <a:p>
            <a:pPr marL="457200" lvl="0" indent="-2286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82 people</a:t>
            </a:r>
          </a:p>
          <a:p>
            <a:pPr marL="914400" lvl="1" indent="-2286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47 males</a:t>
            </a:r>
          </a:p>
          <a:p>
            <a:pPr marL="914400" lvl="1" indent="-2286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35 females</a:t>
            </a: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The FG-NET database is “...funded by the E.C.IST program.  The objectives of FG-NET are to encourage development of a technology for face and gesture recognition.” 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(See http://www-prima.inrialpes.fr/FGnet/)</a:t>
            </a: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3</a:t>
            </a:fld>
            <a:endParaRPr lang="en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320150" y="0"/>
            <a:ext cx="4045200" cy="1497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Support Vector Machine (SVM)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subTitle" idx="1"/>
          </p:nvPr>
        </p:nvSpPr>
        <p:spPr>
          <a:xfrm>
            <a:off x="265500" y="2845200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>
              <a:spcBef>
                <a:spcPts val="0"/>
              </a:spcBef>
              <a:buNone/>
            </a:pPr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body" idx="2"/>
          </p:nvPr>
        </p:nvSpPr>
        <p:spPr>
          <a:xfrm>
            <a:off x="4957100" y="5889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>
                <a:solidFill>
                  <a:srgbClr val="4D5054"/>
                </a:solidFill>
                <a:highlight>
                  <a:srgbClr val="FFFFFF"/>
                </a:highlight>
              </a:rPr>
              <a:t>Finding the hyperplane that best divides data into classes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>
                <a:solidFill>
                  <a:srgbClr val="4D5054"/>
                </a:solidFill>
                <a:highlight>
                  <a:srgbClr val="FFFFFF"/>
                </a:highlight>
              </a:rPr>
              <a:t>Support vectors are the points nearest to the hyperplane</a:t>
            </a:r>
          </a:p>
          <a:p>
            <a:pPr marL="457200" lvl="0" indent="-228600" rtl="0">
              <a:spcBef>
                <a:spcPts val="0"/>
              </a:spcBef>
              <a:buClr>
                <a:srgbClr val="4D5054"/>
              </a:buClr>
            </a:pPr>
            <a:r>
              <a:rPr lang="en">
                <a:solidFill>
                  <a:srgbClr val="4D5054"/>
                </a:solidFill>
                <a:highlight>
                  <a:srgbClr val="FFFFFF"/>
                </a:highlight>
              </a:rPr>
              <a:t>The distance between the hyperplane and the nearest data point from either set is known as the margin.</a:t>
            </a: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rgbClr val="4D5054"/>
              </a:solidFill>
              <a:highlight>
                <a:srgbClr val="FFFFFF"/>
              </a:highlight>
            </a:endParaRPr>
          </a:p>
        </p:txBody>
      </p:sp>
      <p:sp>
        <p:nvSpPr>
          <p:cNvPr id="152" name="Shape 15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4</a:t>
            </a:fld>
            <a:endParaRPr lang="en"/>
          </a:p>
        </p:txBody>
      </p:sp>
      <p:pic>
        <p:nvPicPr>
          <p:cNvPr id="153" name="Shape 153"/>
          <p:cNvPicPr preferRelativeResize="0"/>
          <p:nvPr/>
        </p:nvPicPr>
        <p:blipFill rotWithShape="1">
          <a:blip r:embed="rId3">
            <a:alphaModFix/>
          </a:blip>
          <a:srcRect l="31405" t="11221" r="22108" b="9864"/>
          <a:stretch/>
        </p:blipFill>
        <p:spPr>
          <a:xfrm>
            <a:off x="183874" y="2131812"/>
            <a:ext cx="3266199" cy="2772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Shape 1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19275" y="1523250"/>
            <a:ext cx="2591424" cy="129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subTitle" idx="1"/>
          </p:nvPr>
        </p:nvSpPr>
        <p:spPr>
          <a:xfrm>
            <a:off x="265500" y="2845200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But what happens when there is no clear hyperplane?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>
                <a:solidFill>
                  <a:srgbClr val="4D5054"/>
                </a:solidFill>
                <a:highlight>
                  <a:srgbClr val="FFFFFF"/>
                </a:highlight>
              </a:rPr>
              <a:t>2D 			higher dimension.</a:t>
            </a:r>
          </a:p>
          <a:p>
            <a:pPr marL="457200" lvl="0" indent="-228600" rtl="0">
              <a:spcBef>
                <a:spcPts val="0"/>
              </a:spcBef>
              <a:buClr>
                <a:srgbClr val="4D5054"/>
              </a:buClr>
            </a:pPr>
            <a:r>
              <a:rPr lang="en">
                <a:solidFill>
                  <a:srgbClr val="4D5054"/>
                </a:solidFill>
                <a:highlight>
                  <a:srgbClr val="FFFFFF"/>
                </a:highlight>
              </a:rPr>
              <a:t>Kernalling!</a:t>
            </a:r>
          </a:p>
        </p:txBody>
      </p:sp>
      <p:sp>
        <p:nvSpPr>
          <p:cNvPr id="162" name="Shape 16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5</a:t>
            </a:fld>
            <a:endParaRPr lang="en"/>
          </a:p>
        </p:txBody>
      </p:sp>
      <p:pic>
        <p:nvPicPr>
          <p:cNvPr id="163" name="Shape 163"/>
          <p:cNvPicPr preferRelativeResize="0"/>
          <p:nvPr/>
        </p:nvPicPr>
        <p:blipFill rotWithShape="1">
          <a:blip r:embed="rId3">
            <a:alphaModFix/>
          </a:blip>
          <a:srcRect l="4680" t="8597" r="11144" b="6027"/>
          <a:stretch/>
        </p:blipFill>
        <p:spPr>
          <a:xfrm>
            <a:off x="265500" y="1545925"/>
            <a:ext cx="4045199" cy="2051643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Shape 164"/>
          <p:cNvSpPr/>
          <p:nvPr/>
        </p:nvSpPr>
        <p:spPr>
          <a:xfrm>
            <a:off x="5913275" y="2577000"/>
            <a:ext cx="723000" cy="26820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body" idx="2"/>
          </p:nvPr>
        </p:nvSpPr>
        <p:spPr>
          <a:xfrm>
            <a:off x="4717587" y="43495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 dirty="0"/>
              <a:t>Linear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Polynomial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marL="457200" lvl="0" indent="-228600">
              <a:spcBef>
                <a:spcPts val="0"/>
              </a:spcBef>
            </a:pPr>
            <a:r>
              <a:rPr lang="en" dirty="0"/>
              <a:t>Radial</a:t>
            </a:r>
          </a:p>
        </p:txBody>
      </p:sp>
      <p:sp>
        <p:nvSpPr>
          <p:cNvPr id="172" name="Shape 17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6</a:t>
            </a:fld>
            <a:endParaRPr lang="en"/>
          </a:p>
        </p:txBody>
      </p:sp>
      <p:pic>
        <p:nvPicPr>
          <p:cNvPr id="173" name="Shape 1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9374" y="920573"/>
            <a:ext cx="2767890" cy="896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Shape 1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71251" y="2487959"/>
            <a:ext cx="3755460" cy="964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Shape 17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23475" y="3947799"/>
            <a:ext cx="3594651" cy="778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Shape 176"/>
          <p:cNvPicPr preferRelativeResize="0"/>
          <p:nvPr/>
        </p:nvPicPr>
        <p:blipFill rotWithShape="1">
          <a:blip r:embed="rId6">
            <a:alphaModFix/>
          </a:blip>
          <a:srcRect l="8061" t="17393" r="12040" b="12612"/>
          <a:stretch/>
        </p:blipFill>
        <p:spPr>
          <a:xfrm>
            <a:off x="664924" y="0"/>
            <a:ext cx="3125625" cy="225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Shape 177"/>
          <p:cNvPicPr preferRelativeResize="0"/>
          <p:nvPr/>
        </p:nvPicPr>
        <p:blipFill rotWithShape="1">
          <a:blip r:embed="rId7">
            <a:alphaModFix/>
          </a:blip>
          <a:srcRect l="6793" r="7317" b="4306"/>
          <a:stretch/>
        </p:blipFill>
        <p:spPr>
          <a:xfrm>
            <a:off x="725287" y="2382100"/>
            <a:ext cx="3125625" cy="2612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Shape 182" title="5-fold Age Regression Tunning"/>
          <p:cNvPicPr preferRelativeResize="0"/>
          <p:nvPr/>
        </p:nvPicPr>
        <p:blipFill rotWithShape="1">
          <a:blip r:embed="rId3">
            <a:alphaModFix/>
          </a:blip>
          <a:srcRect l="5248" t="7725" r="16534" b="2233"/>
          <a:stretch/>
        </p:blipFill>
        <p:spPr>
          <a:xfrm>
            <a:off x="4720400" y="256600"/>
            <a:ext cx="4175449" cy="29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Shape 183" title="5-fold Gender classification Tunning"/>
          <p:cNvPicPr preferRelativeResize="0"/>
          <p:nvPr/>
        </p:nvPicPr>
        <p:blipFill rotWithShape="1">
          <a:blip r:embed="rId4">
            <a:alphaModFix/>
          </a:blip>
          <a:srcRect l="4631" t="8510" r="17126" b="1617"/>
          <a:stretch/>
        </p:blipFill>
        <p:spPr>
          <a:xfrm>
            <a:off x="276705" y="238574"/>
            <a:ext cx="4264293" cy="300805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276700" y="3790225"/>
            <a:ext cx="3119700" cy="87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Results: Linear Kernel</a:t>
            </a:r>
          </a:p>
        </p:txBody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4646400" y="3351025"/>
            <a:ext cx="2990700" cy="1871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1800">
                <a:solidFill>
                  <a:srgbClr val="FFFFFF"/>
                </a:solidFill>
              </a:rPr>
              <a:t>Gender cost = 1</a:t>
            </a:r>
          </a:p>
          <a:p>
            <a:pPr marL="457200" lvl="0" indent="-34290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1800">
                <a:solidFill>
                  <a:srgbClr val="FFFFFF"/>
                </a:solidFill>
              </a:rPr>
              <a:t>Age cost = 100</a:t>
            </a:r>
          </a:p>
        </p:txBody>
      </p:sp>
      <p:sp>
        <p:nvSpPr>
          <p:cNvPr id="186" name="Shape 18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7</a:t>
            </a:fld>
            <a:endParaRPr lang="en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Shape 191" descr="Rplot.png"/>
          <p:cNvPicPr preferRelativeResize="0"/>
          <p:nvPr/>
        </p:nvPicPr>
        <p:blipFill rotWithShape="1">
          <a:blip r:embed="rId3">
            <a:alphaModFix/>
          </a:blip>
          <a:srcRect t="1247" b="1257"/>
          <a:stretch/>
        </p:blipFill>
        <p:spPr>
          <a:xfrm>
            <a:off x="5890075" y="321600"/>
            <a:ext cx="2949448" cy="2212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Shape 192" descr="Rplot01.png"/>
          <p:cNvPicPr preferRelativeResize="0"/>
          <p:nvPr/>
        </p:nvPicPr>
        <p:blipFill rotWithShape="1">
          <a:blip r:embed="rId4">
            <a:alphaModFix/>
          </a:blip>
          <a:srcRect t="1248" b="1248"/>
          <a:stretch/>
        </p:blipFill>
        <p:spPr>
          <a:xfrm>
            <a:off x="5897312" y="2609825"/>
            <a:ext cx="2949446" cy="2212073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304475" y="576075"/>
            <a:ext cx="4779300" cy="951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Results: Polynomial Kernel</a:t>
            </a:r>
          </a:p>
        </p:txBody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304475" y="1808125"/>
            <a:ext cx="4779300" cy="301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Useful when the boundary separating theclasses is not linear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Optimal values for parameters are unknown, so a </a:t>
            </a:r>
            <a:r>
              <a:rPr lang="en">
                <a:solidFill>
                  <a:schemeClr val="accent4"/>
                </a:solidFill>
              </a:rPr>
              <a:t>grid search</a:t>
            </a:r>
            <a:r>
              <a:rPr lang="en">
                <a:solidFill>
                  <a:srgbClr val="FFFFFF"/>
                </a:solidFill>
              </a:rPr>
              <a:t> tests different combinations and evaluates them using </a:t>
            </a:r>
            <a:r>
              <a:rPr lang="en">
                <a:solidFill>
                  <a:schemeClr val="accent4"/>
                </a:solidFill>
              </a:rPr>
              <a:t>5-fold cross validation.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Degree = 3 offers the highest accuracy in gender prediction as well as the lowest error in age estimation.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5" name="Shape 19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8</a:t>
            </a:fld>
            <a:endParaRPr lang="en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Shape 200"/>
          <p:cNvPicPr preferRelativeResize="0"/>
          <p:nvPr/>
        </p:nvPicPr>
        <p:blipFill rotWithShape="1">
          <a:blip r:embed="rId3">
            <a:alphaModFix/>
          </a:blip>
          <a:srcRect l="495" r="504"/>
          <a:stretch/>
        </p:blipFill>
        <p:spPr>
          <a:xfrm>
            <a:off x="5890075" y="321600"/>
            <a:ext cx="2949447" cy="2212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Shape 201"/>
          <p:cNvPicPr preferRelativeResize="0"/>
          <p:nvPr/>
        </p:nvPicPr>
        <p:blipFill rotWithShape="1">
          <a:blip r:embed="rId4">
            <a:alphaModFix/>
          </a:blip>
          <a:srcRect l="495" r="504"/>
          <a:stretch/>
        </p:blipFill>
        <p:spPr>
          <a:xfrm>
            <a:off x="5897312" y="2609824"/>
            <a:ext cx="2949445" cy="2212073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304475" y="307825"/>
            <a:ext cx="4779300" cy="1418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Support Vector Machines: Polynomial Kernel</a:t>
            </a:r>
          </a:p>
        </p:txBody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304475" y="1808125"/>
            <a:ext cx="4779300" cy="301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The </a:t>
            </a:r>
            <a:r>
              <a:rPr lang="en">
                <a:solidFill>
                  <a:schemeClr val="accent4"/>
                </a:solidFill>
              </a:rPr>
              <a:t>heatmaps </a:t>
            </a:r>
            <a:r>
              <a:rPr lang="en">
                <a:solidFill>
                  <a:srgbClr val="FFFFFF"/>
                </a:solidFill>
              </a:rPr>
              <a:t>show how different choices of C and Gamma affect model performance for gender classification and age </a:t>
            </a:r>
          </a:p>
          <a:p>
            <a:pPr marL="457200" lvl="0" indent="-2286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Best Parameters (for both models)</a:t>
            </a:r>
          </a:p>
          <a:p>
            <a:pPr marL="914400" lvl="1" indent="-2286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C = 0.01</a:t>
            </a:r>
          </a:p>
          <a:p>
            <a:pPr marL="914400" lvl="1" indent="-2286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Gamma = 10</a:t>
            </a:r>
          </a:p>
          <a:p>
            <a:pPr marL="457200" lvl="0" indent="-2286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Age Estimation</a:t>
            </a:r>
          </a:p>
          <a:p>
            <a:pPr marL="914400" lvl="1" indent="-2286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Mean Absolute Error = 7.63</a:t>
            </a:r>
          </a:p>
          <a:p>
            <a:pPr marL="457200" lvl="0" indent="-2286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Gender Classification</a:t>
            </a:r>
          </a:p>
          <a:p>
            <a:pPr marL="914400" lvl="1" indent="-2286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Prediction Accuracy = 0.70</a:t>
            </a: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chemeClr val="accent4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04" name="Shape 20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9</a:t>
            </a:fld>
            <a:endParaRPr lang="en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796</Words>
  <Application>Microsoft Office PowerPoint</Application>
  <PresentationFormat>On-screen Show (16:9)</PresentationFormat>
  <Paragraphs>141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Oswald</vt:lpstr>
      <vt:lpstr>Average</vt:lpstr>
      <vt:lpstr>slate</vt:lpstr>
      <vt:lpstr>Project 4: Facial Image Analysis with Support Vector Machines</vt:lpstr>
      <vt:lpstr>Outline</vt:lpstr>
      <vt:lpstr>Introduction to the Data: FG-NET</vt:lpstr>
      <vt:lpstr>Support Vector Machine (SVM)</vt:lpstr>
      <vt:lpstr>PowerPoint Presentation</vt:lpstr>
      <vt:lpstr>PowerPoint Presentation</vt:lpstr>
      <vt:lpstr>Results: Linear Kernel</vt:lpstr>
      <vt:lpstr>Results: Polynomial Kernel</vt:lpstr>
      <vt:lpstr>Support Vector Machines: Polynomial Kernel</vt:lpstr>
      <vt:lpstr>Support Vector Machines:  Radial Kernel</vt:lpstr>
      <vt:lpstr>5-fold Cross Validation Comparison: Radial Kernel</vt:lpstr>
      <vt:lpstr>Results: Classifying Gender</vt:lpstr>
      <vt:lpstr>Results: Predicting Age</vt:lpstr>
      <vt:lpstr>Results: Predicting Age</vt:lpstr>
      <vt:lpstr>Conclusions</vt:lpstr>
      <vt:lpstr>Questions </vt:lpstr>
      <vt:lpstr>References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4: Facial Image Analysis with Support Vector Machines</dc:title>
  <cp:lastModifiedBy>Garrett Bingham</cp:lastModifiedBy>
  <cp:revision>1</cp:revision>
  <dcterms:modified xsi:type="dcterms:W3CDTF">2017-08-01T22:13:50Z</dcterms:modified>
</cp:coreProperties>
</file>