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Roboto Slab" panose="020B0604020202020204" charset="0"/>
      <p:regular r:id="rId33"/>
      <p:bold r:id="rId34"/>
    </p:embeddedFont>
    <p:embeddedFont>
      <p:font typeface="Roboto"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9F8E61-3A4A-4F87-9F50-BDD753D6D951}">
  <a:tblStyle styleId="{699F8E61-3A4A-4F87-9F50-BDD753D6D95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2" d="100"/>
          <a:sy n="122" d="100"/>
        </p:scale>
        <p:origin x="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Week 2 Presentation:</a:t>
            </a:r>
          </a:p>
          <a:p>
            <a:pPr lvl="0">
              <a:spcBef>
                <a:spcPts val="0"/>
              </a:spcBef>
              <a:buNone/>
            </a:pPr>
            <a:r>
              <a:rPr lang="en"/>
              <a:t>Project 3</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ctr" anchorCtr="0">
            <a:noAutofit/>
          </a:bodyPr>
          <a:lstStyle/>
          <a:p>
            <a:pPr lvl="0">
              <a:spcBef>
                <a:spcPts val="0"/>
              </a:spcBef>
              <a:buNone/>
            </a:pPr>
            <a:r>
              <a:rPr lang="en" sz="1800"/>
              <a:t>Garrett Bingham, Katie Kempfert, Diana Zamudio-Garcia</a:t>
            </a:r>
          </a:p>
        </p:txBody>
      </p:sp>
      <p:sp>
        <p:nvSpPr>
          <p:cNvPr id="65" name="Shape 65"/>
          <p:cNvSpPr txBox="1"/>
          <p:nvPr/>
        </p:nvSpPr>
        <p:spPr>
          <a:xfrm>
            <a:off x="3733000" y="3842500"/>
            <a:ext cx="2960700" cy="410700"/>
          </a:xfrm>
          <a:prstGeom prst="rect">
            <a:avLst/>
          </a:prstGeom>
          <a:noFill/>
          <a:ln>
            <a:noFill/>
          </a:ln>
        </p:spPr>
        <p:txBody>
          <a:bodyPr lIns="91425" tIns="91425" rIns="91425" bIns="91425" anchor="t" anchorCtr="0">
            <a:noAutofit/>
          </a:bodyPr>
          <a:lstStyle/>
          <a:p>
            <a:pPr lvl="0">
              <a:spcBef>
                <a:spcPts val="0"/>
              </a:spcBef>
              <a:buNone/>
            </a:pPr>
            <a:r>
              <a:rPr lang="en" sz="1800">
                <a:solidFill>
                  <a:srgbClr val="00FFFF"/>
                </a:solidFill>
                <a:latin typeface="Roboto Slab"/>
                <a:ea typeface="Roboto Slab"/>
                <a:cs typeface="Roboto Slab"/>
                <a:sym typeface="Roboto Slab"/>
              </a:rPr>
              <a:t>June 2, 2017</a:t>
            </a:r>
          </a:p>
        </p:txBody>
      </p:sp>
      <p:sp>
        <p:nvSpPr>
          <p:cNvPr id="66" name="Shape 66"/>
          <p:cNvSpPr txBox="1"/>
          <p:nvPr/>
        </p:nvSpPr>
        <p:spPr>
          <a:xfrm>
            <a:off x="1709700" y="0"/>
            <a:ext cx="7434300" cy="561900"/>
          </a:xfrm>
          <a:prstGeom prst="rect">
            <a:avLst/>
          </a:prstGeom>
          <a:noFill/>
          <a:ln>
            <a:noFill/>
          </a:ln>
        </p:spPr>
        <p:txBody>
          <a:bodyPr lIns="91425" tIns="91425" rIns="91425" bIns="91425" anchor="t" anchorCtr="0">
            <a:noAutofit/>
          </a:bodyPr>
          <a:lstStyle/>
          <a:p>
            <a:pPr lvl="0">
              <a:spcBef>
                <a:spcPts val="0"/>
              </a:spcBef>
              <a:buNone/>
            </a:pPr>
            <a:r>
              <a:rPr lang="en" sz="1800">
                <a:solidFill>
                  <a:srgbClr val="B7B7B7"/>
                </a:solidFill>
                <a:latin typeface="Roboto Slab"/>
                <a:ea typeface="Roboto Slab"/>
                <a:cs typeface="Roboto Slab"/>
                <a:sym typeface="Roboto Slab"/>
              </a:rPr>
              <a:t>UNCW Statistical and Machine Learning REU,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507950" y="103875"/>
            <a:ext cx="7681979" cy="4685475"/>
          </a:xfrm>
          <a:prstGeom prst="rect">
            <a:avLst/>
          </a:prstGeom>
          <a:noFill/>
          <a:ln>
            <a:noFill/>
          </a:ln>
        </p:spPr>
      </p:pic>
      <p:sp>
        <p:nvSpPr>
          <p:cNvPr id="129" name="Shape 129"/>
          <p:cNvSpPr txBox="1"/>
          <p:nvPr/>
        </p:nvSpPr>
        <p:spPr>
          <a:xfrm>
            <a:off x="233700" y="4789350"/>
            <a:ext cx="8910300" cy="408600"/>
          </a:xfrm>
          <a:prstGeom prst="rect">
            <a:avLst/>
          </a:prstGeom>
          <a:noFill/>
          <a:ln>
            <a:noFill/>
          </a:ln>
        </p:spPr>
        <p:txBody>
          <a:bodyPr lIns="91425" tIns="91425" rIns="91425" bIns="91425" anchor="t" anchorCtr="0">
            <a:noAutofit/>
          </a:bodyPr>
          <a:lstStyle/>
          <a:p>
            <a:pPr lvl="0">
              <a:spcBef>
                <a:spcPts val="0"/>
              </a:spcBef>
              <a:buNone/>
            </a:pPr>
            <a:r>
              <a:rPr lang="en">
                <a:solidFill>
                  <a:srgbClr val="F3F3F3"/>
                </a:solidFill>
              </a:rPr>
              <a:t>Source: http://blog.citizennet.com/blog/2012/11/10/random-forests-ensembles-and-performance-metrics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7900" y="0"/>
            <a:ext cx="8368200" cy="686100"/>
          </a:xfrm>
          <a:prstGeom prst="rect">
            <a:avLst/>
          </a:prstGeom>
        </p:spPr>
        <p:txBody>
          <a:bodyPr lIns="91425" tIns="91425" rIns="91425" bIns="91425" anchor="b" anchorCtr="0">
            <a:noAutofit/>
          </a:bodyPr>
          <a:lstStyle/>
          <a:p>
            <a:pPr lvl="0">
              <a:spcBef>
                <a:spcPts val="0"/>
              </a:spcBef>
              <a:buNone/>
            </a:pPr>
            <a:r>
              <a:rPr lang="en"/>
              <a:t>Random Forest - </a:t>
            </a:r>
            <a:r>
              <a:rPr lang="en" sz="2400"/>
              <a:t>Why Not Bagging?</a:t>
            </a:r>
          </a:p>
        </p:txBody>
      </p:sp>
      <p:sp>
        <p:nvSpPr>
          <p:cNvPr id="135" name="Shape 135"/>
          <p:cNvSpPr txBox="1"/>
          <p:nvPr/>
        </p:nvSpPr>
        <p:spPr>
          <a:xfrm>
            <a:off x="214025" y="556425"/>
            <a:ext cx="8792100" cy="44868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3F3F3"/>
                </a:solidFill>
              </a:rPr>
              <a:t>1. In statistical and machine learning problems, many variables are often considered as predictors of the response. </a:t>
            </a:r>
          </a:p>
          <a:p>
            <a:pPr lvl="0" indent="457200">
              <a:spcBef>
                <a:spcPts val="0"/>
              </a:spcBef>
              <a:buNone/>
            </a:pPr>
            <a:r>
              <a:rPr lang="en" sz="1800">
                <a:solidFill>
                  <a:srgbClr val="F3F3F3"/>
                </a:solidFill>
              </a:rPr>
              <a:t>- However, typically only a minority of those variables are strong predictors. </a:t>
            </a:r>
          </a:p>
          <a:p>
            <a:pPr lvl="0">
              <a:spcBef>
                <a:spcPts val="0"/>
              </a:spcBef>
              <a:buNone/>
            </a:pPr>
            <a:endParaRPr sz="1800">
              <a:solidFill>
                <a:srgbClr val="F3F3F3"/>
              </a:solidFill>
            </a:endParaRPr>
          </a:p>
          <a:p>
            <a:pPr lvl="0">
              <a:spcBef>
                <a:spcPts val="0"/>
              </a:spcBef>
              <a:buNone/>
            </a:pPr>
            <a:r>
              <a:rPr lang="en" sz="1800">
                <a:solidFill>
                  <a:srgbClr val="F3F3F3"/>
                </a:solidFill>
              </a:rPr>
              <a:t>2. Bootstrapped samples have been found to contain approximately 2/3 distinct values. </a:t>
            </a:r>
          </a:p>
          <a:p>
            <a:pPr lvl="0">
              <a:spcBef>
                <a:spcPts val="0"/>
              </a:spcBef>
              <a:buNone/>
            </a:pPr>
            <a:endParaRPr sz="1800">
              <a:solidFill>
                <a:srgbClr val="F3F3F3"/>
              </a:solidFill>
            </a:endParaRPr>
          </a:p>
          <a:p>
            <a:pPr lvl="0">
              <a:spcBef>
                <a:spcPts val="0"/>
              </a:spcBef>
              <a:buNone/>
            </a:pPr>
            <a:r>
              <a:rPr lang="en" sz="1800">
                <a:solidFill>
                  <a:srgbClr val="F3F3F3"/>
                </a:solidFill>
              </a:rPr>
              <a:t>Suppose there is one predictor which is particularly dominant. Then 2/3 of the bootstrapped samples are expected to contain that dominant predictor. The first split of those trees will be along that variable, so those trees may look very similar and be highly correlated. Hence, the reduction of variance (a major goal of bagging) will not be as marked as we would hope. </a:t>
            </a:r>
          </a:p>
          <a:p>
            <a:pPr lvl="0">
              <a:spcBef>
                <a:spcPts val="0"/>
              </a:spcBef>
              <a:buNone/>
            </a:pPr>
            <a:endParaRPr sz="1800">
              <a:solidFill>
                <a:srgbClr val="F3F3F3"/>
              </a:solidFill>
            </a:endParaRPr>
          </a:p>
          <a:p>
            <a:pPr lvl="0">
              <a:spcBef>
                <a:spcPts val="0"/>
              </a:spcBef>
              <a:buNone/>
            </a:pPr>
            <a:r>
              <a:rPr lang="en" sz="1800">
                <a:solidFill>
                  <a:srgbClr val="F3F3F3"/>
                </a:solidFill>
              </a:rPr>
              <a:t>The random forest attempts to overcome this problem by considering only a subset of predictors for each split. In this way, other predictors are “given a chance” and the reduction of variance from the ensemble is greater.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Random Forest - </a:t>
            </a:r>
            <a:r>
              <a:rPr lang="en" sz="2400"/>
              <a:t>Advantages and Disadvantages</a:t>
            </a:r>
          </a:p>
        </p:txBody>
      </p:sp>
      <p:sp>
        <p:nvSpPr>
          <p:cNvPr id="141" name="Shape 141"/>
          <p:cNvSpPr txBox="1">
            <a:spLocks noGrp="1"/>
          </p:cNvSpPr>
          <p:nvPr>
            <p:ph type="body" idx="1"/>
          </p:nvPr>
        </p:nvSpPr>
        <p:spPr>
          <a:xfrm>
            <a:off x="387900" y="1522149"/>
            <a:ext cx="8368200" cy="3534900"/>
          </a:xfrm>
          <a:prstGeom prst="rect">
            <a:avLst/>
          </a:prstGeom>
        </p:spPr>
        <p:txBody>
          <a:bodyPr lIns="91425" tIns="91425" rIns="91425" bIns="91425" anchor="t" anchorCtr="0">
            <a:noAutofit/>
          </a:bodyPr>
          <a:lstStyle/>
          <a:p>
            <a:pPr lvl="0" rtl="0">
              <a:spcBef>
                <a:spcPts val="0"/>
              </a:spcBef>
              <a:buNone/>
            </a:pPr>
            <a:r>
              <a:rPr lang="en"/>
              <a:t>Advantages</a:t>
            </a:r>
          </a:p>
          <a:p>
            <a:pPr marL="457200" lvl="0" indent="-228600" rtl="0">
              <a:spcBef>
                <a:spcPts val="0"/>
              </a:spcBef>
              <a:buChar char="➔"/>
            </a:pPr>
            <a:r>
              <a:rPr lang="en"/>
              <a:t>Efficient on large datasets</a:t>
            </a:r>
          </a:p>
          <a:p>
            <a:pPr marL="457200" lvl="0" indent="-228600" rtl="0">
              <a:spcBef>
                <a:spcPts val="0"/>
              </a:spcBef>
              <a:buChar char="➔"/>
            </a:pPr>
            <a:r>
              <a:rPr lang="en"/>
              <a:t>Flexibly include missing data from previous node in the respective tree</a:t>
            </a:r>
          </a:p>
          <a:p>
            <a:pPr lvl="0">
              <a:spcBef>
                <a:spcPts val="0"/>
              </a:spcBef>
              <a:buNone/>
            </a:pPr>
            <a:r>
              <a:rPr lang="en"/>
              <a:t>Disadvantages</a:t>
            </a:r>
          </a:p>
          <a:p>
            <a:pPr marL="457200" lvl="0" indent="-228600" rtl="0">
              <a:spcBef>
                <a:spcPts val="0"/>
              </a:spcBef>
              <a:buChar char="➔"/>
            </a:pPr>
            <a:r>
              <a:rPr lang="en"/>
              <a:t>More accurate ensembles require more trees, which means building and testing the model is a slower process.</a:t>
            </a:r>
          </a:p>
          <a:p>
            <a:pPr marL="457200" lvl="0" indent="-228600" rtl="0">
              <a:spcBef>
                <a:spcPts val="0"/>
              </a:spcBef>
              <a:buChar char="➔"/>
            </a:pPr>
            <a:r>
              <a:rPr lang="en"/>
              <a:t>Like bagging, random forests are more difficult to interpret than decision trees.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87900" y="-92775"/>
            <a:ext cx="8368200" cy="686100"/>
          </a:xfrm>
          <a:prstGeom prst="rect">
            <a:avLst/>
          </a:prstGeom>
        </p:spPr>
        <p:txBody>
          <a:bodyPr lIns="91425" tIns="91425" rIns="91425" bIns="91425" anchor="b" anchorCtr="0">
            <a:noAutofit/>
          </a:bodyPr>
          <a:lstStyle/>
          <a:p>
            <a:pPr lvl="0">
              <a:spcBef>
                <a:spcPts val="0"/>
              </a:spcBef>
              <a:buNone/>
            </a:pPr>
            <a:r>
              <a:rPr lang="en"/>
              <a:t>Boosting- </a:t>
            </a:r>
            <a:r>
              <a:rPr lang="en" sz="2400"/>
              <a:t>Introduction</a:t>
            </a:r>
          </a:p>
        </p:txBody>
      </p:sp>
      <p:sp>
        <p:nvSpPr>
          <p:cNvPr id="147" name="Shape 147"/>
          <p:cNvSpPr txBox="1">
            <a:spLocks noGrp="1"/>
          </p:cNvSpPr>
          <p:nvPr>
            <p:ph type="body" idx="1"/>
          </p:nvPr>
        </p:nvSpPr>
        <p:spPr>
          <a:xfrm>
            <a:off x="387900" y="530100"/>
            <a:ext cx="8368200" cy="4552200"/>
          </a:xfrm>
          <a:prstGeom prst="rect">
            <a:avLst/>
          </a:prstGeom>
        </p:spPr>
        <p:txBody>
          <a:bodyPr lIns="91425" tIns="91425" rIns="91425" bIns="91425" anchor="t" anchorCtr="0">
            <a:noAutofit/>
          </a:bodyPr>
          <a:lstStyle/>
          <a:p>
            <a:pPr lvl="0">
              <a:spcBef>
                <a:spcPts val="0"/>
              </a:spcBef>
              <a:buNone/>
            </a:pPr>
            <a:r>
              <a:rPr lang="en"/>
              <a:t>In 1988, Kearns and Valiant proposed a fundamental question: "Can a set of </a:t>
            </a:r>
            <a:r>
              <a:rPr lang="en" b="1">
                <a:solidFill>
                  <a:srgbClr val="00FFFF"/>
                </a:solidFill>
              </a:rPr>
              <a:t>weak learners</a:t>
            </a:r>
            <a:r>
              <a:rPr lang="en"/>
              <a:t> create a single </a:t>
            </a:r>
            <a:r>
              <a:rPr lang="en" b="1">
                <a:solidFill>
                  <a:srgbClr val="00FFFF"/>
                </a:solidFill>
              </a:rPr>
              <a:t>strong learner</a:t>
            </a:r>
            <a:r>
              <a:rPr lang="en"/>
              <a:t>?"</a:t>
            </a:r>
          </a:p>
          <a:p>
            <a:pPr lvl="0">
              <a:spcBef>
                <a:spcPts val="0"/>
              </a:spcBef>
              <a:buNone/>
            </a:pPr>
            <a:r>
              <a:rPr lang="en"/>
              <a:t>In Robert Schapire's 1990 paper </a:t>
            </a:r>
            <a:r>
              <a:rPr lang="en" i="1"/>
              <a:t>The Strength of Weak Learnability</a:t>
            </a:r>
            <a:r>
              <a:rPr lang="en"/>
              <a:t>, he answered '</a:t>
            </a:r>
            <a:r>
              <a:rPr lang="en" b="1">
                <a:solidFill>
                  <a:srgbClr val="00FFFF"/>
                </a:solidFill>
              </a:rPr>
              <a:t>yes</a:t>
            </a:r>
            <a:r>
              <a:rPr lang="en"/>
              <a:t>,' which led to the development of boosting. </a:t>
            </a:r>
          </a:p>
          <a:p>
            <a:pPr lvl="0">
              <a:spcBef>
                <a:spcPts val="0"/>
              </a:spcBef>
              <a:buNone/>
            </a:pPr>
            <a:r>
              <a:rPr lang="en"/>
              <a:t>The idea is that any weak classifier (one that performs only slightly better than chance) can be transformed into a strong classifier.</a:t>
            </a:r>
          </a:p>
          <a:p>
            <a:pPr lvl="0">
              <a:spcBef>
                <a:spcPts val="0"/>
              </a:spcBef>
              <a:buNone/>
            </a:pPr>
            <a:r>
              <a:rPr lang="en"/>
              <a:t>Since the 1990s, many algorithms have been developed for boosting.</a:t>
            </a:r>
          </a:p>
          <a:p>
            <a:pPr lvl="0">
              <a:spcBef>
                <a:spcPts val="0"/>
              </a:spcBef>
              <a:buNone/>
            </a:pPr>
            <a:r>
              <a:rPr lang="en"/>
              <a:t>What they all have in common is that they successively combine weak classifiers to create a strong classifier.</a:t>
            </a:r>
          </a:p>
          <a:p>
            <a:pPr lvl="0">
              <a:spcBef>
                <a:spcPts val="0"/>
              </a:spcBef>
              <a:buNone/>
            </a:pPr>
            <a:r>
              <a:rPr lang="en"/>
              <a:t>Unlike bagging and random forests, boosting is considered a slow </a:t>
            </a:r>
            <a:r>
              <a:rPr lang="en">
                <a:solidFill>
                  <a:srgbClr val="00FFFF"/>
                </a:solidFill>
              </a:rPr>
              <a:t>learning approach.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87900" y="353325"/>
            <a:ext cx="8368200" cy="686100"/>
          </a:xfrm>
          <a:prstGeom prst="rect">
            <a:avLst/>
          </a:prstGeom>
        </p:spPr>
        <p:txBody>
          <a:bodyPr lIns="91425" tIns="91425" rIns="91425" bIns="91425" anchor="b" anchorCtr="0">
            <a:noAutofit/>
          </a:bodyPr>
          <a:lstStyle/>
          <a:p>
            <a:pPr lvl="0">
              <a:spcBef>
                <a:spcPts val="0"/>
              </a:spcBef>
              <a:buNone/>
            </a:pPr>
            <a:r>
              <a:rPr lang="en"/>
              <a:t>Boosting - </a:t>
            </a:r>
            <a:r>
              <a:rPr lang="en" sz="2400"/>
              <a:t>Classification with Binary Response</a:t>
            </a:r>
          </a:p>
        </p:txBody>
      </p:sp>
      <p:sp>
        <p:nvSpPr>
          <p:cNvPr id="153" name="Shape 153"/>
          <p:cNvSpPr txBox="1">
            <a:spLocks noGrp="1"/>
          </p:cNvSpPr>
          <p:nvPr>
            <p:ph type="body" idx="1"/>
          </p:nvPr>
        </p:nvSpPr>
        <p:spPr>
          <a:xfrm>
            <a:off x="387900" y="881250"/>
            <a:ext cx="8368200" cy="40311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Suppose we have a new observation which we would like to classify into one of two groups, say 1 and -1. </a:t>
            </a:r>
          </a:p>
          <a:p>
            <a:pPr lvl="0">
              <a:spcBef>
                <a:spcPts val="0"/>
              </a:spcBef>
              <a:buNone/>
            </a:pPr>
            <a:r>
              <a:rPr lang="en"/>
              <a:t>Boosting sequentially builds trees on “new” sets of data. Ultimately, it produces a sequence of weak classifiers.</a:t>
            </a:r>
          </a:p>
          <a:p>
            <a:pPr lvl="0">
              <a:spcBef>
                <a:spcPts val="0"/>
              </a:spcBef>
              <a:buNone/>
            </a:pPr>
            <a:r>
              <a:rPr lang="en"/>
              <a:t>For each tree, a prediction is made based off  the classifier. </a:t>
            </a:r>
          </a:p>
          <a:p>
            <a:pPr lvl="0">
              <a:spcBef>
                <a:spcPts val="0"/>
              </a:spcBef>
              <a:buNone/>
            </a:pPr>
            <a:r>
              <a:rPr lang="en"/>
              <a:t>The final prediction is obtained by taking a </a:t>
            </a:r>
            <a:r>
              <a:rPr lang="en">
                <a:solidFill>
                  <a:srgbClr val="00FFFF"/>
                </a:solidFill>
              </a:rPr>
              <a:t>weighted majority vote</a:t>
            </a:r>
            <a:r>
              <a:rPr lang="en"/>
              <a:t> from all the predictions. </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7900" y="-104700"/>
            <a:ext cx="8368200" cy="686100"/>
          </a:xfrm>
          <a:prstGeom prst="rect">
            <a:avLst/>
          </a:prstGeom>
        </p:spPr>
        <p:txBody>
          <a:bodyPr lIns="91425" tIns="91425" rIns="91425" bIns="91425" anchor="b" anchorCtr="0">
            <a:noAutofit/>
          </a:bodyPr>
          <a:lstStyle/>
          <a:p>
            <a:pPr lvl="0">
              <a:spcBef>
                <a:spcPts val="0"/>
              </a:spcBef>
              <a:buNone/>
            </a:pPr>
            <a:r>
              <a:rPr lang="en"/>
              <a:t>Boosting - </a:t>
            </a:r>
            <a:r>
              <a:rPr lang="en" sz="2400"/>
              <a:t>Classification with Binary Response</a:t>
            </a:r>
          </a:p>
        </p:txBody>
      </p:sp>
      <p:sp>
        <p:nvSpPr>
          <p:cNvPr id="159" name="Shape 159"/>
          <p:cNvSpPr txBox="1">
            <a:spLocks noGrp="1"/>
          </p:cNvSpPr>
          <p:nvPr>
            <p:ph type="body" idx="1"/>
          </p:nvPr>
        </p:nvSpPr>
        <p:spPr>
          <a:xfrm>
            <a:off x="387900" y="425925"/>
            <a:ext cx="8368200" cy="4892100"/>
          </a:xfrm>
          <a:prstGeom prst="rect">
            <a:avLst/>
          </a:prstGeom>
        </p:spPr>
        <p:txBody>
          <a:bodyPr lIns="91425" tIns="91425" rIns="91425" bIns="91425" anchor="t" anchorCtr="0">
            <a:noAutofit/>
          </a:bodyPr>
          <a:lstStyle/>
          <a:p>
            <a:pPr lvl="0">
              <a:lnSpc>
                <a:spcPct val="100000"/>
              </a:lnSpc>
              <a:spcBef>
                <a:spcPts val="0"/>
              </a:spcBef>
              <a:buNone/>
            </a:pPr>
            <a:r>
              <a:rPr lang="en" sz="1600">
                <a:solidFill>
                  <a:srgbClr val="00FFFF"/>
                </a:solidFill>
              </a:rPr>
              <a:t>Weights</a:t>
            </a:r>
            <a:r>
              <a:rPr lang="en" sz="1600"/>
              <a:t> are computed for each classifier in the sequence. </a:t>
            </a:r>
          </a:p>
          <a:p>
            <a:pPr lvl="0">
              <a:lnSpc>
                <a:spcPct val="100000"/>
              </a:lnSpc>
              <a:spcBef>
                <a:spcPts val="0"/>
              </a:spcBef>
              <a:buNone/>
            </a:pPr>
            <a:r>
              <a:rPr lang="en" sz="1600"/>
              <a:t>More accurate classifiers in the sequence are given higher weights, while less accurate ones have lower weights. </a:t>
            </a:r>
          </a:p>
          <a:p>
            <a:pPr lvl="0">
              <a:lnSpc>
                <a:spcPct val="100000"/>
              </a:lnSpc>
              <a:spcBef>
                <a:spcPts val="0"/>
              </a:spcBef>
              <a:buNone/>
            </a:pPr>
            <a:r>
              <a:rPr lang="en" sz="1600"/>
              <a:t>In this way, the most accurate classifiers have higher influence in the final prediction for the new observation. </a:t>
            </a:r>
          </a:p>
          <a:p>
            <a:pPr lvl="0">
              <a:lnSpc>
                <a:spcPct val="100000"/>
              </a:lnSpc>
              <a:spcBef>
                <a:spcPts val="0"/>
              </a:spcBef>
              <a:buNone/>
            </a:pPr>
            <a:r>
              <a:rPr lang="en" sz="1600"/>
              <a:t>For the first tree, the weights are set to be equal. </a:t>
            </a:r>
          </a:p>
          <a:p>
            <a:pPr lvl="0">
              <a:lnSpc>
                <a:spcPct val="100000"/>
              </a:lnSpc>
              <a:spcBef>
                <a:spcPts val="0"/>
              </a:spcBef>
              <a:buNone/>
            </a:pPr>
            <a:r>
              <a:rPr lang="en" sz="1600"/>
              <a:t>For the second tree, the weights are updated to reflect the classifications from the previous tree. Observations which were misclassified are given higher weight, while observations correctly classified are given lower weight. </a:t>
            </a:r>
          </a:p>
          <a:p>
            <a:pPr lvl="0">
              <a:lnSpc>
                <a:spcPct val="100000"/>
              </a:lnSpc>
              <a:spcBef>
                <a:spcPts val="0"/>
              </a:spcBef>
              <a:buNone/>
            </a:pPr>
            <a:r>
              <a:rPr lang="en" sz="1600"/>
              <a:t>For the </a:t>
            </a:r>
            <a:r>
              <a:rPr lang="en" sz="1600" i="1"/>
              <a:t>m</a:t>
            </a:r>
            <a:r>
              <a:rPr lang="en" sz="1600"/>
              <a:t>th tree, the weights are determined according to the the (</a:t>
            </a:r>
            <a:r>
              <a:rPr lang="en" sz="1600" i="1"/>
              <a:t>m-1)</a:t>
            </a:r>
            <a:r>
              <a:rPr lang="en" sz="1600"/>
              <a:t>th tree’s classifications. The process continues for all the trees. </a:t>
            </a:r>
          </a:p>
          <a:p>
            <a:pPr lvl="0">
              <a:lnSpc>
                <a:spcPct val="100000"/>
              </a:lnSpc>
              <a:spcBef>
                <a:spcPts val="0"/>
              </a:spcBef>
              <a:buNone/>
            </a:pPr>
            <a:r>
              <a:rPr lang="en" sz="1600"/>
              <a:t>In this way, the observations which are difficult to classify are given more “attention” and the overall accuracy improves. </a:t>
            </a: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Boosting - </a:t>
            </a:r>
            <a:r>
              <a:rPr lang="en" sz="2400"/>
              <a:t>Representation of Boosting Algorithm</a:t>
            </a:r>
          </a:p>
        </p:txBody>
      </p:sp>
      <p:pic>
        <p:nvPicPr>
          <p:cNvPr id="165" name="Shape 165"/>
          <p:cNvPicPr preferRelativeResize="0"/>
          <p:nvPr/>
        </p:nvPicPr>
        <p:blipFill>
          <a:blip r:embed="rId3">
            <a:alphaModFix/>
          </a:blip>
          <a:stretch>
            <a:fillRect/>
          </a:stretch>
        </p:blipFill>
        <p:spPr>
          <a:xfrm>
            <a:off x="387900" y="1262904"/>
            <a:ext cx="4297525" cy="3168671"/>
          </a:xfrm>
          <a:prstGeom prst="rect">
            <a:avLst/>
          </a:prstGeom>
          <a:noFill/>
          <a:ln>
            <a:noFill/>
          </a:ln>
        </p:spPr>
      </p:pic>
      <p:sp>
        <p:nvSpPr>
          <p:cNvPr id="166" name="Shape 166"/>
          <p:cNvSpPr txBox="1"/>
          <p:nvPr/>
        </p:nvSpPr>
        <p:spPr>
          <a:xfrm>
            <a:off x="4904650" y="1465825"/>
            <a:ext cx="4070700" cy="30888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3F3F3"/>
                </a:solidFill>
              </a:rPr>
              <a:t>Boxes 1-3 represent the first three trees grown. Box 4 represents the final tree, which is a fusion of the previous trees. A new observation will be classified according to the decision boundaries of Box 4. </a:t>
            </a:r>
          </a:p>
        </p:txBody>
      </p:sp>
      <p:sp>
        <p:nvSpPr>
          <p:cNvPr id="167" name="Shape 167"/>
          <p:cNvSpPr txBox="1"/>
          <p:nvPr/>
        </p:nvSpPr>
        <p:spPr>
          <a:xfrm>
            <a:off x="215425" y="4431575"/>
            <a:ext cx="4470000" cy="625500"/>
          </a:xfrm>
          <a:prstGeom prst="rect">
            <a:avLst/>
          </a:prstGeom>
          <a:noFill/>
          <a:ln>
            <a:noFill/>
          </a:ln>
        </p:spPr>
        <p:txBody>
          <a:bodyPr lIns="91425" tIns="91425" rIns="91425" bIns="91425" anchor="t" anchorCtr="0">
            <a:noAutofit/>
          </a:bodyPr>
          <a:lstStyle/>
          <a:p>
            <a:pPr lvl="0">
              <a:spcBef>
                <a:spcPts val="0"/>
              </a:spcBef>
              <a:buNone/>
            </a:pPr>
            <a:r>
              <a:rPr lang="en" sz="1100">
                <a:solidFill>
                  <a:srgbClr val="FFFFFF"/>
                </a:solidFill>
              </a:rPr>
              <a:t>Image Source: https://www.analyticsvidhya.com/blog/2015/11/quick-introduction-boosting-algorithms-machine-learning/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Boosting - Generalization</a:t>
            </a:r>
          </a:p>
        </p:txBody>
      </p:sp>
      <p:sp>
        <p:nvSpPr>
          <p:cNvPr id="173" name="Shape 173"/>
          <p:cNvSpPr txBox="1">
            <a:spLocks noGrp="1"/>
          </p:cNvSpPr>
          <p:nvPr>
            <p:ph type="body" idx="1"/>
          </p:nvPr>
        </p:nvSpPr>
        <p:spPr>
          <a:xfrm>
            <a:off x="387900" y="1489825"/>
            <a:ext cx="8368200" cy="3448500"/>
          </a:xfrm>
          <a:prstGeom prst="rect">
            <a:avLst/>
          </a:prstGeom>
        </p:spPr>
        <p:txBody>
          <a:bodyPr lIns="91425" tIns="91425" rIns="91425" bIns="91425" anchor="t" anchorCtr="0">
            <a:noAutofit/>
          </a:bodyPr>
          <a:lstStyle/>
          <a:p>
            <a:pPr lvl="0">
              <a:spcBef>
                <a:spcPts val="0"/>
              </a:spcBef>
              <a:buNone/>
            </a:pPr>
            <a:r>
              <a:rPr lang="en"/>
              <a:t>Boosting can also be used for regression problems. </a:t>
            </a:r>
          </a:p>
          <a:p>
            <a:pPr lvl="0">
              <a:spcBef>
                <a:spcPts val="0"/>
              </a:spcBef>
              <a:buNone/>
            </a:pPr>
            <a:r>
              <a:rPr lang="en"/>
              <a:t>Additionally, boosting can apply to classification problems with more than two groups.</a:t>
            </a:r>
          </a:p>
          <a:p>
            <a:pPr lvl="0">
              <a:spcBef>
                <a:spcPts val="0"/>
              </a:spcBef>
              <a:buNone/>
            </a:pPr>
            <a:r>
              <a:rPr lang="en"/>
              <a:t>Boosting works similarly for all these tasks.</a:t>
            </a:r>
          </a:p>
          <a:p>
            <a:pPr lvl="0">
              <a:spcBef>
                <a:spcPts val="0"/>
              </a:spcBef>
              <a:buNone/>
            </a:pPr>
            <a:r>
              <a:rPr lang="en"/>
              <a:t>Boosting algorithms mostly differ in their loss functions, which are optimized.  </a:t>
            </a:r>
          </a:p>
          <a:p>
            <a:pPr lvl="0">
              <a:spcBef>
                <a:spcPts val="0"/>
              </a:spcBef>
              <a:buNone/>
            </a:pPr>
            <a:r>
              <a:rPr lang="en"/>
              <a:t>Perhaps the most famous boosting algorithm is AdaBoost, short for "Adaptive Boosting." The developers, Freund and Schapire, won the Godel Prize in 2003 for it. AdaBoost utilizes an exponential loss function.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Predicting Gender - </a:t>
            </a:r>
            <a:r>
              <a:rPr lang="en" sz="2400"/>
              <a:t>Description</a:t>
            </a:r>
          </a:p>
        </p:txBody>
      </p:sp>
      <p:sp>
        <p:nvSpPr>
          <p:cNvPr id="179" name="Shape 17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We predicted gender of subjects in the images in FG-NET using 109 b-vector parameters representing pixel information. We considered</a:t>
            </a:r>
            <a:r>
              <a:rPr lang="en">
                <a:solidFill>
                  <a:srgbClr val="00FFFF"/>
                </a:solidFill>
              </a:rPr>
              <a:t> logistic regression</a:t>
            </a:r>
            <a:r>
              <a:rPr lang="en"/>
              <a:t>, </a:t>
            </a:r>
            <a:r>
              <a:rPr lang="en">
                <a:solidFill>
                  <a:srgbClr val="00FFFF"/>
                </a:solidFill>
              </a:rPr>
              <a:t>linear discriminant analysis (LDA)</a:t>
            </a:r>
            <a:r>
              <a:rPr lang="en"/>
              <a:t>, </a:t>
            </a:r>
            <a:r>
              <a:rPr lang="en">
                <a:solidFill>
                  <a:srgbClr val="00FFFF"/>
                </a:solidFill>
              </a:rPr>
              <a:t>quadratic discriminant analysis (QDA)</a:t>
            </a:r>
            <a:r>
              <a:rPr lang="en"/>
              <a:t>, and </a:t>
            </a:r>
            <a:r>
              <a:rPr lang="en">
                <a:solidFill>
                  <a:srgbClr val="00FFFF"/>
                </a:solidFill>
              </a:rPr>
              <a:t>k-Nearest Neighbors (KNN)</a:t>
            </a:r>
            <a:r>
              <a:rPr lang="en"/>
              <a:t>. </a:t>
            </a:r>
          </a:p>
          <a:p>
            <a:pPr lvl="0">
              <a:spcBef>
                <a:spcPts val="0"/>
              </a:spcBef>
              <a:buNone/>
            </a:pPr>
            <a:r>
              <a:rPr lang="en"/>
              <a:t>For each approach, we used two different cross-validation approaches: </a:t>
            </a:r>
            <a:r>
              <a:rPr lang="en">
                <a:solidFill>
                  <a:srgbClr val="00FFFF"/>
                </a:solidFill>
              </a:rPr>
              <a:t>5-Fold </a:t>
            </a:r>
            <a:r>
              <a:rPr lang="en"/>
              <a:t>and </a:t>
            </a:r>
            <a:r>
              <a:rPr lang="en">
                <a:solidFill>
                  <a:srgbClr val="00FFFF"/>
                </a:solidFill>
              </a:rPr>
              <a:t>Leave-One-Person-Out (LOPO)</a:t>
            </a:r>
            <a:r>
              <a:rPr lang="en"/>
              <a:t>. </a:t>
            </a:r>
          </a:p>
          <a:p>
            <a:pPr lvl="0">
              <a:spcBef>
                <a:spcPts val="0"/>
              </a:spcBef>
              <a:buNone/>
            </a:pPr>
            <a:endParaRP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Predicting Gender - </a:t>
            </a:r>
            <a:r>
              <a:rPr lang="en" sz="2400"/>
              <a:t>Graphical Comparison for 5-Fold CV </a:t>
            </a:r>
          </a:p>
        </p:txBody>
      </p:sp>
      <p:sp>
        <p:nvSpPr>
          <p:cNvPr id="185" name="Shape 185"/>
          <p:cNvSpPr txBox="1">
            <a:spLocks noGrp="1"/>
          </p:cNvSpPr>
          <p:nvPr>
            <p:ph type="body" idx="1"/>
          </p:nvPr>
        </p:nvSpPr>
        <p:spPr>
          <a:xfrm>
            <a:off x="5277225" y="4519649"/>
            <a:ext cx="4402200" cy="310800"/>
          </a:xfrm>
          <a:prstGeom prst="rect">
            <a:avLst/>
          </a:prstGeom>
        </p:spPr>
        <p:txBody>
          <a:bodyPr lIns="91425" tIns="91425" rIns="91425" bIns="91425" anchor="t" anchorCtr="0">
            <a:noAutofit/>
          </a:bodyPr>
          <a:lstStyle/>
          <a:p>
            <a:pPr lvl="0">
              <a:spcBef>
                <a:spcPts val="0"/>
              </a:spcBef>
              <a:buNone/>
            </a:pPr>
            <a:r>
              <a:rPr lang="en"/>
              <a:t>Garrett</a:t>
            </a:r>
          </a:p>
        </p:txBody>
      </p:sp>
      <p:pic>
        <p:nvPicPr>
          <p:cNvPr id="186" name="Shape 186" descr="5f.png"/>
          <p:cNvPicPr preferRelativeResize="0"/>
          <p:nvPr/>
        </p:nvPicPr>
        <p:blipFill rotWithShape="1">
          <a:blip r:embed="rId3">
            <a:alphaModFix/>
          </a:blip>
          <a:srcRect t="9016" r="-2901"/>
          <a:stretch/>
        </p:blipFill>
        <p:spPr>
          <a:xfrm>
            <a:off x="5277225" y="1247699"/>
            <a:ext cx="3688274" cy="3287400"/>
          </a:xfrm>
          <a:prstGeom prst="rect">
            <a:avLst/>
          </a:prstGeom>
          <a:noFill/>
          <a:ln>
            <a:noFill/>
          </a:ln>
        </p:spPr>
      </p:pic>
      <p:sp>
        <p:nvSpPr>
          <p:cNvPr id="187" name="Shape 187"/>
          <p:cNvSpPr txBox="1"/>
          <p:nvPr/>
        </p:nvSpPr>
        <p:spPr>
          <a:xfrm>
            <a:off x="575850" y="4519650"/>
            <a:ext cx="2512800" cy="3108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3F3F3"/>
                </a:solidFill>
              </a:rPr>
              <a:t>Katie</a:t>
            </a:r>
          </a:p>
        </p:txBody>
      </p:sp>
      <p:pic>
        <p:nvPicPr>
          <p:cNvPr id="188" name="Shape 188"/>
          <p:cNvPicPr preferRelativeResize="0"/>
          <p:nvPr/>
        </p:nvPicPr>
        <p:blipFill>
          <a:blip r:embed="rId4">
            <a:alphaModFix/>
          </a:blip>
          <a:stretch>
            <a:fillRect/>
          </a:stretch>
        </p:blipFill>
        <p:spPr>
          <a:xfrm>
            <a:off x="239350" y="1822575"/>
            <a:ext cx="4663800" cy="2738850"/>
          </a:xfrm>
          <a:prstGeom prst="rect">
            <a:avLst/>
          </a:prstGeom>
          <a:noFill/>
          <a:ln>
            <a:noFill/>
          </a:ln>
        </p:spPr>
      </p:pic>
      <p:sp>
        <p:nvSpPr>
          <p:cNvPr id="189" name="Shape 189"/>
          <p:cNvSpPr txBox="1"/>
          <p:nvPr/>
        </p:nvSpPr>
        <p:spPr>
          <a:xfrm>
            <a:off x="575875" y="1247700"/>
            <a:ext cx="3062400" cy="471300"/>
          </a:xfrm>
          <a:prstGeom prst="rect">
            <a:avLst/>
          </a:prstGeom>
          <a:noFill/>
          <a:ln>
            <a:noFill/>
          </a:ln>
        </p:spPr>
        <p:txBody>
          <a:bodyPr lIns="91425" tIns="91425" rIns="91425" bIns="91425" anchor="t" anchorCtr="0">
            <a:noAutofit/>
          </a:bodyPr>
          <a:lstStyle/>
          <a:p>
            <a:pPr lvl="0">
              <a:spcBef>
                <a:spcPts val="0"/>
              </a:spcBef>
              <a:buNone/>
            </a:pPr>
            <a:r>
              <a:rPr lang="en" sz="1800">
                <a:solidFill>
                  <a:srgbClr val="00FFFF"/>
                </a:solidFill>
              </a:rPr>
              <a:t>Results are very different.</a:t>
            </a:r>
            <a:r>
              <a:rPr lang="en" sz="1800">
                <a:solidFill>
                  <a:srgbClr val="F3F3F3"/>
                </a:solidFill>
              </a:rPr>
              <a:t> </a:t>
            </a:r>
          </a:p>
        </p:txBody>
      </p:sp>
      <p:sp>
        <p:nvSpPr>
          <p:cNvPr id="190" name="Shape 190"/>
          <p:cNvSpPr txBox="1"/>
          <p:nvPr/>
        </p:nvSpPr>
        <p:spPr>
          <a:xfrm>
            <a:off x="3536200" y="3972275"/>
            <a:ext cx="423000" cy="389100"/>
          </a:xfrm>
          <a:prstGeom prst="rect">
            <a:avLst/>
          </a:prstGeom>
          <a:noFill/>
          <a:ln>
            <a:noFill/>
          </a:ln>
        </p:spPr>
        <p:txBody>
          <a:bodyPr lIns="91425" tIns="91425" rIns="91425" bIns="91425" anchor="t" anchorCtr="0">
            <a:noAutofit/>
          </a:bodyPr>
          <a:lstStyle/>
          <a:p>
            <a:pPr lvl="0">
              <a:spcBef>
                <a:spcPts val="0"/>
              </a:spcBef>
              <a:buNone/>
            </a:pPr>
            <a:r>
              <a:rPr lang="en" sz="1000"/>
              <a:t>RF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65500" y="855075"/>
            <a:ext cx="4045200" cy="1860300"/>
          </a:xfrm>
          <a:prstGeom prst="rect">
            <a:avLst/>
          </a:prstGeom>
        </p:spPr>
        <p:txBody>
          <a:bodyPr lIns="91425" tIns="91425" rIns="91425" bIns="91425" anchor="b" anchorCtr="0">
            <a:noAutofit/>
          </a:bodyPr>
          <a:lstStyle/>
          <a:p>
            <a:pPr lvl="0">
              <a:spcBef>
                <a:spcPts val="0"/>
              </a:spcBef>
              <a:buNone/>
            </a:pPr>
            <a:r>
              <a:rPr lang="en"/>
              <a:t>Facial Imaging Using the FG-NET Dataset</a:t>
            </a:r>
          </a:p>
        </p:txBody>
      </p:sp>
      <p:sp>
        <p:nvSpPr>
          <p:cNvPr id="72" name="Shape 72"/>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r>
              <a:rPr lang="en" sz="2400"/>
              <a:t>Predicting Age and Classifying Gender</a:t>
            </a:r>
            <a:r>
              <a:rPr lang="en"/>
              <a:t> </a:t>
            </a:r>
          </a:p>
        </p:txBody>
      </p:sp>
      <p:sp>
        <p:nvSpPr>
          <p:cNvPr id="73" name="Shape 73"/>
          <p:cNvSpPr txBox="1">
            <a:spLocks noGrp="1"/>
          </p:cNvSpPr>
          <p:nvPr>
            <p:ph type="body" idx="2"/>
          </p:nvPr>
        </p:nvSpPr>
        <p:spPr>
          <a:xfrm>
            <a:off x="4939500" y="301025"/>
            <a:ext cx="3837000" cy="41142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r>
              <a:rPr lang="en"/>
              <a:t>We considered the following two tasks for face images in the FG-NET dataset:</a:t>
            </a:r>
          </a:p>
          <a:p>
            <a:pPr marL="457200" lvl="0" indent="-228600" rtl="0">
              <a:spcBef>
                <a:spcPts val="0"/>
              </a:spcBef>
              <a:buAutoNum type="arabicPeriod"/>
            </a:pPr>
            <a:r>
              <a:rPr lang="en"/>
              <a:t>Age prediction</a:t>
            </a:r>
          </a:p>
          <a:p>
            <a:pPr marL="457200" lvl="0" indent="-228600">
              <a:spcBef>
                <a:spcPts val="0"/>
              </a:spcBef>
              <a:buAutoNum type="arabicPeriod"/>
            </a:pPr>
            <a:r>
              <a:rPr lang="en"/>
              <a:t>Gender classification </a:t>
            </a:r>
          </a:p>
          <a:p>
            <a:pPr lvl="0">
              <a:spcBef>
                <a:spcPts val="0"/>
              </a:spcBef>
              <a:buNone/>
            </a:pPr>
            <a:r>
              <a:rPr lang="en"/>
              <a:t>For each task, we used several approaches from statistical and machine learning. </a:t>
            </a:r>
          </a:p>
          <a:p>
            <a:pPr lvl="0">
              <a:spcBef>
                <a:spcPts val="0"/>
              </a:spcBef>
              <a:buNone/>
            </a:pPr>
            <a:r>
              <a:rPr lang="en"/>
              <a:t>We mostly focused on </a:t>
            </a:r>
            <a:r>
              <a:rPr lang="en">
                <a:solidFill>
                  <a:srgbClr val="00FFFF"/>
                </a:solidFill>
              </a:rPr>
              <a:t>bagging</a:t>
            </a:r>
            <a:r>
              <a:rPr lang="en"/>
              <a:t>, </a:t>
            </a:r>
            <a:r>
              <a:rPr lang="en">
                <a:solidFill>
                  <a:srgbClr val="00FFFF"/>
                </a:solidFill>
              </a:rPr>
              <a:t>random forests</a:t>
            </a:r>
            <a:r>
              <a:rPr lang="en"/>
              <a:t>, and </a:t>
            </a:r>
            <a:r>
              <a:rPr lang="en">
                <a:solidFill>
                  <a:srgbClr val="00FFFF"/>
                </a:solidFill>
              </a:rPr>
              <a:t>boosting</a:t>
            </a:r>
            <a:r>
              <a:rPr lang="en"/>
              <a:t>, but other approaches were used for comparative purposes.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Predicting Gender - </a:t>
            </a:r>
            <a:r>
              <a:rPr lang="en" sz="2400"/>
              <a:t>Rescaling Katie’s 5-Fold CV Results</a:t>
            </a:r>
          </a:p>
        </p:txBody>
      </p:sp>
      <p:pic>
        <p:nvPicPr>
          <p:cNvPr id="196" name="Shape 196"/>
          <p:cNvPicPr preferRelativeResize="0"/>
          <p:nvPr/>
        </p:nvPicPr>
        <p:blipFill>
          <a:blip r:embed="rId3">
            <a:alphaModFix/>
          </a:blip>
          <a:stretch>
            <a:fillRect/>
          </a:stretch>
        </p:blipFill>
        <p:spPr>
          <a:xfrm>
            <a:off x="1476800" y="1287400"/>
            <a:ext cx="5867598" cy="3445800"/>
          </a:xfrm>
          <a:prstGeom prst="rect">
            <a:avLst/>
          </a:prstGeom>
          <a:noFill/>
          <a:ln>
            <a:noFill/>
          </a:ln>
        </p:spPr>
      </p:pic>
      <p:sp>
        <p:nvSpPr>
          <p:cNvPr id="197" name="Shape 197"/>
          <p:cNvSpPr txBox="1"/>
          <p:nvPr/>
        </p:nvSpPr>
        <p:spPr>
          <a:xfrm>
            <a:off x="5668050" y="3972275"/>
            <a:ext cx="727500" cy="2877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RF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52325" y="-134475"/>
            <a:ext cx="8368200" cy="686100"/>
          </a:xfrm>
          <a:prstGeom prst="rect">
            <a:avLst/>
          </a:prstGeom>
        </p:spPr>
        <p:txBody>
          <a:bodyPr lIns="91425" tIns="91425" rIns="91425" bIns="91425" anchor="b" anchorCtr="0">
            <a:noAutofit/>
          </a:bodyPr>
          <a:lstStyle/>
          <a:p>
            <a:pPr lvl="0">
              <a:spcBef>
                <a:spcPts val="0"/>
              </a:spcBef>
              <a:buNone/>
            </a:pPr>
            <a:r>
              <a:rPr lang="en"/>
              <a:t>Predicting Gender - </a:t>
            </a:r>
            <a:r>
              <a:rPr lang="en" sz="2400"/>
              <a:t>Tabular Comparison for 5-Fold</a:t>
            </a:r>
          </a:p>
        </p:txBody>
      </p:sp>
      <p:graphicFrame>
        <p:nvGraphicFramePr>
          <p:cNvPr id="203" name="Shape 203"/>
          <p:cNvGraphicFramePr/>
          <p:nvPr/>
        </p:nvGraphicFramePr>
        <p:xfrm>
          <a:off x="152325" y="400200"/>
          <a:ext cx="4427850" cy="4388820"/>
        </p:xfrm>
        <a:graphic>
          <a:graphicData uri="http://schemas.openxmlformats.org/drawingml/2006/table">
            <a:tbl>
              <a:tblPr>
                <a:noFill/>
                <a:tableStyleId>{699F8E61-3A4A-4F87-9F50-BDD753D6D951}</a:tableStyleId>
              </a:tblPr>
              <a:tblGrid>
                <a:gridCol w="1475950">
                  <a:extLst>
                    <a:ext uri="{9D8B030D-6E8A-4147-A177-3AD203B41FA5}">
                      <a16:colId xmlns:a16="http://schemas.microsoft.com/office/drawing/2014/main" val="20000"/>
                    </a:ext>
                  </a:extLst>
                </a:gridCol>
                <a:gridCol w="1475950">
                  <a:extLst>
                    <a:ext uri="{9D8B030D-6E8A-4147-A177-3AD203B41FA5}">
                      <a16:colId xmlns:a16="http://schemas.microsoft.com/office/drawing/2014/main" val="20001"/>
                    </a:ext>
                  </a:extLst>
                </a:gridCol>
                <a:gridCol w="1475950">
                  <a:extLst>
                    <a:ext uri="{9D8B030D-6E8A-4147-A177-3AD203B41FA5}">
                      <a16:colId xmlns:a16="http://schemas.microsoft.com/office/drawing/2014/main" val="20002"/>
                    </a:ext>
                  </a:extLst>
                </a:gridCol>
              </a:tblGrid>
              <a:tr h="597375">
                <a:tc>
                  <a:txBody>
                    <a:bodyPr/>
                    <a:lstStyle/>
                    <a:p>
                      <a:pPr lvl="0" rtl="0">
                        <a:spcBef>
                          <a:spcPts val="0"/>
                        </a:spcBef>
                        <a:buNone/>
                      </a:pPr>
                      <a:r>
                        <a:rPr lang="en" b="1"/>
                        <a:t>Method</a:t>
                      </a:r>
                    </a:p>
                  </a:txBody>
                  <a:tcPr marL="91425" marR="91425" marT="91425" marB="91425">
                    <a:solidFill>
                      <a:srgbClr val="C9DAF8"/>
                    </a:solidFill>
                  </a:tcPr>
                </a:tc>
                <a:tc>
                  <a:txBody>
                    <a:bodyPr/>
                    <a:lstStyle/>
                    <a:p>
                      <a:pPr lvl="0" rtl="0">
                        <a:spcBef>
                          <a:spcPts val="0"/>
                        </a:spcBef>
                        <a:buNone/>
                      </a:pPr>
                      <a:r>
                        <a:rPr lang="en" b="1"/>
                        <a:t>Accuracy</a:t>
                      </a:r>
                    </a:p>
                  </a:txBody>
                  <a:tcPr marL="91425" marR="91425" marT="91425" marB="91425">
                    <a:solidFill>
                      <a:srgbClr val="C9DAF8"/>
                    </a:solidFill>
                  </a:tcPr>
                </a:tc>
                <a:tc>
                  <a:txBody>
                    <a:bodyPr/>
                    <a:lstStyle/>
                    <a:p>
                      <a:pPr lvl="0" rtl="0">
                        <a:spcBef>
                          <a:spcPts val="0"/>
                        </a:spcBef>
                        <a:buNone/>
                      </a:pPr>
                      <a:r>
                        <a:rPr lang="en" b="1"/>
                        <a:t>Standard Deviation</a:t>
                      </a:r>
                    </a:p>
                  </a:txBody>
                  <a:tcPr marL="91425" marR="91425" marT="91425" marB="91425">
                    <a:solidFill>
                      <a:srgbClr val="C9DAF8"/>
                    </a:solidFill>
                  </a:tcPr>
                </a:tc>
                <a:extLst>
                  <a:ext uri="{0D108BD9-81ED-4DB2-BD59-A6C34878D82A}">
                    <a16:rowId xmlns:a16="http://schemas.microsoft.com/office/drawing/2014/main" val="10000"/>
                  </a:ext>
                </a:extLst>
              </a:tr>
              <a:tr h="597375">
                <a:tc>
                  <a:txBody>
                    <a:bodyPr/>
                    <a:lstStyle/>
                    <a:p>
                      <a:pPr lvl="0" rtl="0">
                        <a:spcBef>
                          <a:spcPts val="0"/>
                        </a:spcBef>
                        <a:buNone/>
                      </a:pPr>
                      <a:r>
                        <a:rPr lang="en"/>
                        <a:t>Logistic Regression</a:t>
                      </a:r>
                    </a:p>
                  </a:txBody>
                  <a:tcPr marL="91425" marR="91425" marT="91425" marB="91425">
                    <a:solidFill>
                      <a:srgbClr val="C9DAF8"/>
                    </a:solidFill>
                  </a:tcPr>
                </a:tc>
                <a:tc>
                  <a:txBody>
                    <a:bodyPr/>
                    <a:lstStyle/>
                    <a:p>
                      <a:pPr lvl="0" rtl="0">
                        <a:spcBef>
                          <a:spcPts val="0"/>
                        </a:spcBef>
                        <a:buNone/>
                      </a:pPr>
                      <a:r>
                        <a:rPr lang="en"/>
                        <a:t>0.800</a:t>
                      </a:r>
                    </a:p>
                  </a:txBody>
                  <a:tcPr marL="91425" marR="91425" marT="91425" marB="91425">
                    <a:solidFill>
                      <a:srgbClr val="C9DAF8"/>
                    </a:solidFill>
                  </a:tcPr>
                </a:tc>
                <a:tc>
                  <a:txBody>
                    <a:bodyPr/>
                    <a:lstStyle/>
                    <a:p>
                      <a:pPr lvl="0" rtl="0">
                        <a:spcBef>
                          <a:spcPts val="0"/>
                        </a:spcBef>
                        <a:buNone/>
                      </a:pPr>
                      <a:r>
                        <a:rPr lang="en"/>
                        <a:t>0.031</a:t>
                      </a:r>
                    </a:p>
                  </a:txBody>
                  <a:tcPr marL="91425" marR="91425" marT="91425" marB="91425">
                    <a:solidFill>
                      <a:srgbClr val="C9DAF8"/>
                    </a:solidFill>
                  </a:tcPr>
                </a:tc>
                <a:extLst>
                  <a:ext uri="{0D108BD9-81ED-4DB2-BD59-A6C34878D82A}">
                    <a16:rowId xmlns:a16="http://schemas.microsoft.com/office/drawing/2014/main" val="10001"/>
                  </a:ext>
                </a:extLst>
              </a:tr>
              <a:tr h="389425">
                <a:tc>
                  <a:txBody>
                    <a:bodyPr/>
                    <a:lstStyle/>
                    <a:p>
                      <a:pPr lvl="0" rtl="0">
                        <a:spcBef>
                          <a:spcPts val="0"/>
                        </a:spcBef>
                        <a:buNone/>
                      </a:pPr>
                      <a:r>
                        <a:rPr lang="en"/>
                        <a:t>LDA</a:t>
                      </a:r>
                    </a:p>
                  </a:txBody>
                  <a:tcPr marL="91425" marR="91425" marT="91425" marB="91425">
                    <a:solidFill>
                      <a:srgbClr val="C9DAF8"/>
                    </a:solidFill>
                  </a:tcPr>
                </a:tc>
                <a:tc>
                  <a:txBody>
                    <a:bodyPr/>
                    <a:lstStyle/>
                    <a:p>
                      <a:pPr lvl="0" rtl="0">
                        <a:spcBef>
                          <a:spcPts val="0"/>
                        </a:spcBef>
                        <a:buNone/>
                      </a:pPr>
                      <a:r>
                        <a:rPr lang="en"/>
                        <a:t>0.813</a:t>
                      </a:r>
                    </a:p>
                  </a:txBody>
                  <a:tcPr marL="91425" marR="91425" marT="91425" marB="91425">
                    <a:solidFill>
                      <a:srgbClr val="C9DAF8"/>
                    </a:solidFill>
                  </a:tcPr>
                </a:tc>
                <a:tc>
                  <a:txBody>
                    <a:bodyPr/>
                    <a:lstStyle/>
                    <a:p>
                      <a:pPr lvl="0" rtl="0">
                        <a:spcBef>
                          <a:spcPts val="0"/>
                        </a:spcBef>
                        <a:buNone/>
                      </a:pPr>
                      <a:r>
                        <a:rPr lang="en"/>
                        <a:t>0.016</a:t>
                      </a:r>
                    </a:p>
                  </a:txBody>
                  <a:tcPr marL="91425" marR="91425" marT="91425" marB="91425">
                    <a:solidFill>
                      <a:srgbClr val="C9DAF8"/>
                    </a:solidFill>
                  </a:tcPr>
                </a:tc>
                <a:extLst>
                  <a:ext uri="{0D108BD9-81ED-4DB2-BD59-A6C34878D82A}">
                    <a16:rowId xmlns:a16="http://schemas.microsoft.com/office/drawing/2014/main" val="10002"/>
                  </a:ext>
                </a:extLst>
              </a:tr>
              <a:tr h="389425">
                <a:tc>
                  <a:txBody>
                    <a:bodyPr/>
                    <a:lstStyle/>
                    <a:p>
                      <a:pPr lvl="0" rtl="0">
                        <a:spcBef>
                          <a:spcPts val="0"/>
                        </a:spcBef>
                        <a:buNone/>
                      </a:pPr>
                      <a:r>
                        <a:rPr lang="en"/>
                        <a:t>QDA</a:t>
                      </a:r>
                    </a:p>
                  </a:txBody>
                  <a:tcPr marL="91425" marR="91425" marT="91425" marB="91425">
                    <a:solidFill>
                      <a:srgbClr val="C9DAF8"/>
                    </a:solidFill>
                  </a:tcPr>
                </a:tc>
                <a:tc>
                  <a:txBody>
                    <a:bodyPr/>
                    <a:lstStyle/>
                    <a:p>
                      <a:pPr lvl="0" rtl="0">
                        <a:spcBef>
                          <a:spcPts val="0"/>
                        </a:spcBef>
                        <a:buNone/>
                      </a:pPr>
                      <a:r>
                        <a:rPr lang="en"/>
                        <a:t>0.833</a:t>
                      </a:r>
                    </a:p>
                  </a:txBody>
                  <a:tcPr marL="91425" marR="91425" marT="91425" marB="91425">
                    <a:solidFill>
                      <a:srgbClr val="C9DAF8"/>
                    </a:solidFill>
                  </a:tcPr>
                </a:tc>
                <a:tc>
                  <a:txBody>
                    <a:bodyPr/>
                    <a:lstStyle/>
                    <a:p>
                      <a:pPr lvl="0" rtl="0">
                        <a:spcBef>
                          <a:spcPts val="0"/>
                        </a:spcBef>
                        <a:buNone/>
                      </a:pPr>
                      <a:r>
                        <a:rPr lang="en"/>
                        <a:t>0.031</a:t>
                      </a:r>
                    </a:p>
                  </a:txBody>
                  <a:tcPr marL="91425" marR="91425" marT="91425" marB="91425">
                    <a:solidFill>
                      <a:srgbClr val="C9DAF8"/>
                    </a:solidFill>
                  </a:tcPr>
                </a:tc>
                <a:extLst>
                  <a:ext uri="{0D108BD9-81ED-4DB2-BD59-A6C34878D82A}">
                    <a16:rowId xmlns:a16="http://schemas.microsoft.com/office/drawing/2014/main" val="10003"/>
                  </a:ext>
                </a:extLst>
              </a:tr>
              <a:tr h="389425">
                <a:tc>
                  <a:txBody>
                    <a:bodyPr/>
                    <a:lstStyle/>
                    <a:p>
                      <a:pPr lvl="0" rtl="0">
                        <a:spcBef>
                          <a:spcPts val="0"/>
                        </a:spcBef>
                        <a:buNone/>
                      </a:pPr>
                      <a:r>
                        <a:rPr lang="en"/>
                        <a:t>KNN (k = 3)</a:t>
                      </a:r>
                    </a:p>
                  </a:txBody>
                  <a:tcPr marL="91425" marR="91425" marT="91425" marB="91425">
                    <a:solidFill>
                      <a:srgbClr val="C9DAF8"/>
                    </a:solidFill>
                  </a:tcPr>
                </a:tc>
                <a:tc>
                  <a:txBody>
                    <a:bodyPr/>
                    <a:lstStyle/>
                    <a:p>
                      <a:pPr lvl="0" rtl="0">
                        <a:spcBef>
                          <a:spcPts val="0"/>
                        </a:spcBef>
                        <a:buNone/>
                      </a:pPr>
                      <a:r>
                        <a:rPr lang="en"/>
                        <a:t>0.684</a:t>
                      </a:r>
                    </a:p>
                  </a:txBody>
                  <a:tcPr marL="91425" marR="91425" marT="91425" marB="91425">
                    <a:solidFill>
                      <a:srgbClr val="C9DAF8"/>
                    </a:solidFill>
                  </a:tcPr>
                </a:tc>
                <a:tc>
                  <a:txBody>
                    <a:bodyPr/>
                    <a:lstStyle/>
                    <a:p>
                      <a:pPr lvl="0" rtl="0">
                        <a:spcBef>
                          <a:spcPts val="0"/>
                        </a:spcBef>
                        <a:buNone/>
                      </a:pPr>
                      <a:r>
                        <a:rPr lang="en"/>
                        <a:t>0.036</a:t>
                      </a:r>
                    </a:p>
                  </a:txBody>
                  <a:tcPr marL="91425" marR="91425" marT="91425" marB="91425">
                    <a:solidFill>
                      <a:srgbClr val="C9DAF8"/>
                    </a:solidFill>
                  </a:tcPr>
                </a:tc>
                <a:extLst>
                  <a:ext uri="{0D108BD9-81ED-4DB2-BD59-A6C34878D82A}">
                    <a16:rowId xmlns:a16="http://schemas.microsoft.com/office/drawing/2014/main" val="10004"/>
                  </a:ext>
                </a:extLst>
              </a:tr>
              <a:tr h="389425">
                <a:tc>
                  <a:txBody>
                    <a:bodyPr/>
                    <a:lstStyle/>
                    <a:p>
                      <a:pPr lvl="0" rtl="0">
                        <a:spcBef>
                          <a:spcPts val="0"/>
                        </a:spcBef>
                        <a:buNone/>
                      </a:pPr>
                      <a:r>
                        <a:rPr lang="en"/>
                        <a:t>KNN (k = 5)</a:t>
                      </a:r>
                    </a:p>
                  </a:txBody>
                  <a:tcPr marL="91425" marR="91425" marT="91425" marB="91425">
                    <a:solidFill>
                      <a:srgbClr val="C9DAF8"/>
                    </a:solidFill>
                  </a:tcPr>
                </a:tc>
                <a:tc>
                  <a:txBody>
                    <a:bodyPr/>
                    <a:lstStyle/>
                    <a:p>
                      <a:pPr lvl="0" rtl="0">
                        <a:spcBef>
                          <a:spcPts val="0"/>
                        </a:spcBef>
                        <a:buNone/>
                      </a:pPr>
                      <a:r>
                        <a:rPr lang="en"/>
                        <a:t>0.693</a:t>
                      </a:r>
                    </a:p>
                  </a:txBody>
                  <a:tcPr marL="91425" marR="91425" marT="91425" marB="91425">
                    <a:solidFill>
                      <a:srgbClr val="C9DAF8"/>
                    </a:solidFill>
                  </a:tcPr>
                </a:tc>
                <a:tc>
                  <a:txBody>
                    <a:bodyPr/>
                    <a:lstStyle/>
                    <a:p>
                      <a:pPr lvl="0" rtl="0">
                        <a:spcBef>
                          <a:spcPts val="0"/>
                        </a:spcBef>
                        <a:buNone/>
                      </a:pPr>
                      <a:r>
                        <a:rPr lang="en"/>
                        <a:t>0.015</a:t>
                      </a:r>
                    </a:p>
                  </a:txBody>
                  <a:tcPr marL="91425" marR="91425" marT="91425" marB="91425">
                    <a:solidFill>
                      <a:srgbClr val="C9DAF8"/>
                    </a:solidFill>
                  </a:tcPr>
                </a:tc>
                <a:extLst>
                  <a:ext uri="{0D108BD9-81ED-4DB2-BD59-A6C34878D82A}">
                    <a16:rowId xmlns:a16="http://schemas.microsoft.com/office/drawing/2014/main" val="10005"/>
                  </a:ext>
                </a:extLst>
              </a:tr>
              <a:tr h="389425">
                <a:tc>
                  <a:txBody>
                    <a:bodyPr/>
                    <a:lstStyle/>
                    <a:p>
                      <a:pPr lvl="0" rtl="0">
                        <a:spcBef>
                          <a:spcPts val="0"/>
                        </a:spcBef>
                        <a:buNone/>
                      </a:pPr>
                      <a:r>
                        <a:rPr lang="en"/>
                        <a:t>KNN (k = 7)</a:t>
                      </a:r>
                    </a:p>
                  </a:txBody>
                  <a:tcPr marL="91425" marR="91425" marT="91425" marB="91425">
                    <a:solidFill>
                      <a:srgbClr val="C9DAF8"/>
                    </a:solidFill>
                  </a:tcPr>
                </a:tc>
                <a:tc>
                  <a:txBody>
                    <a:bodyPr/>
                    <a:lstStyle/>
                    <a:p>
                      <a:pPr lvl="0" rtl="0">
                        <a:spcBef>
                          <a:spcPts val="0"/>
                        </a:spcBef>
                        <a:buNone/>
                      </a:pPr>
                      <a:r>
                        <a:rPr lang="en"/>
                        <a:t>0.691</a:t>
                      </a:r>
                    </a:p>
                  </a:txBody>
                  <a:tcPr marL="91425" marR="91425" marT="91425" marB="91425">
                    <a:solidFill>
                      <a:srgbClr val="C9DAF8"/>
                    </a:solidFill>
                  </a:tcPr>
                </a:tc>
                <a:tc>
                  <a:txBody>
                    <a:bodyPr/>
                    <a:lstStyle/>
                    <a:p>
                      <a:pPr lvl="0" rtl="0">
                        <a:spcBef>
                          <a:spcPts val="0"/>
                        </a:spcBef>
                        <a:buNone/>
                      </a:pPr>
                      <a:r>
                        <a:rPr lang="en"/>
                        <a:t>0.023</a:t>
                      </a:r>
                    </a:p>
                  </a:txBody>
                  <a:tcPr marL="91425" marR="91425" marT="91425" marB="91425">
                    <a:solidFill>
                      <a:srgbClr val="C9DAF8"/>
                    </a:solidFill>
                  </a:tcPr>
                </a:tc>
                <a:extLst>
                  <a:ext uri="{0D108BD9-81ED-4DB2-BD59-A6C34878D82A}">
                    <a16:rowId xmlns:a16="http://schemas.microsoft.com/office/drawing/2014/main" val="10006"/>
                  </a:ext>
                </a:extLst>
              </a:tr>
              <a:tr h="389425">
                <a:tc>
                  <a:txBody>
                    <a:bodyPr/>
                    <a:lstStyle/>
                    <a:p>
                      <a:pPr lvl="0" rtl="0">
                        <a:spcBef>
                          <a:spcPts val="0"/>
                        </a:spcBef>
                        <a:buNone/>
                      </a:pPr>
                      <a:r>
                        <a:rPr lang="en"/>
                        <a:t>Bagging</a:t>
                      </a:r>
                    </a:p>
                  </a:txBody>
                  <a:tcPr marL="91425" marR="91425" marT="91425" marB="91425">
                    <a:solidFill>
                      <a:srgbClr val="C9DAF8"/>
                    </a:solidFill>
                  </a:tcPr>
                </a:tc>
                <a:tc>
                  <a:txBody>
                    <a:bodyPr/>
                    <a:lstStyle/>
                    <a:p>
                      <a:pPr lvl="0" rtl="0">
                        <a:spcBef>
                          <a:spcPts val="0"/>
                        </a:spcBef>
                        <a:buNone/>
                      </a:pPr>
                      <a:r>
                        <a:rPr lang="en"/>
                        <a:t>0.754</a:t>
                      </a:r>
                    </a:p>
                  </a:txBody>
                  <a:tcPr marL="91425" marR="91425" marT="91425" marB="91425">
                    <a:solidFill>
                      <a:srgbClr val="C9DAF8"/>
                    </a:solidFill>
                  </a:tcPr>
                </a:tc>
                <a:tc>
                  <a:txBody>
                    <a:bodyPr/>
                    <a:lstStyle/>
                    <a:p>
                      <a:pPr lvl="0" rtl="0">
                        <a:spcBef>
                          <a:spcPts val="0"/>
                        </a:spcBef>
                        <a:buNone/>
                      </a:pPr>
                      <a:r>
                        <a:rPr lang="en"/>
                        <a:t>0.035</a:t>
                      </a:r>
                    </a:p>
                  </a:txBody>
                  <a:tcPr marL="91425" marR="91425" marT="91425" marB="91425">
                    <a:solidFill>
                      <a:srgbClr val="C9DAF8"/>
                    </a:solidFill>
                  </a:tcPr>
                </a:tc>
                <a:extLst>
                  <a:ext uri="{0D108BD9-81ED-4DB2-BD59-A6C34878D82A}">
                    <a16:rowId xmlns:a16="http://schemas.microsoft.com/office/drawing/2014/main" val="10007"/>
                  </a:ext>
                </a:extLst>
              </a:tr>
              <a:tr h="389425">
                <a:tc>
                  <a:txBody>
                    <a:bodyPr/>
                    <a:lstStyle/>
                    <a:p>
                      <a:pPr lvl="0" rtl="0">
                        <a:spcBef>
                          <a:spcPts val="0"/>
                        </a:spcBef>
                        <a:buNone/>
                      </a:pPr>
                      <a:r>
                        <a:rPr lang="en"/>
                        <a:t>RandomForest</a:t>
                      </a:r>
                    </a:p>
                  </a:txBody>
                  <a:tcPr marL="91425" marR="91425" marT="91425" marB="91425">
                    <a:solidFill>
                      <a:srgbClr val="C9DAF8"/>
                    </a:solidFill>
                  </a:tcPr>
                </a:tc>
                <a:tc>
                  <a:txBody>
                    <a:bodyPr/>
                    <a:lstStyle/>
                    <a:p>
                      <a:pPr lvl="0" rtl="0">
                        <a:spcBef>
                          <a:spcPts val="0"/>
                        </a:spcBef>
                        <a:buNone/>
                      </a:pPr>
                      <a:r>
                        <a:rPr lang="en"/>
                        <a:t>0.781</a:t>
                      </a:r>
                    </a:p>
                  </a:txBody>
                  <a:tcPr marL="91425" marR="91425" marT="91425" marB="91425">
                    <a:solidFill>
                      <a:srgbClr val="C9DAF8"/>
                    </a:solidFill>
                  </a:tcPr>
                </a:tc>
                <a:tc>
                  <a:txBody>
                    <a:bodyPr/>
                    <a:lstStyle/>
                    <a:p>
                      <a:pPr lvl="0" rtl="0">
                        <a:spcBef>
                          <a:spcPts val="0"/>
                        </a:spcBef>
                        <a:buNone/>
                      </a:pPr>
                      <a:r>
                        <a:rPr lang="en"/>
                        <a:t>0.026</a:t>
                      </a:r>
                    </a:p>
                  </a:txBody>
                  <a:tcPr marL="91425" marR="91425" marT="91425" marB="91425">
                    <a:solidFill>
                      <a:srgbClr val="C9DAF8"/>
                    </a:solidFill>
                  </a:tcPr>
                </a:tc>
                <a:extLst>
                  <a:ext uri="{0D108BD9-81ED-4DB2-BD59-A6C34878D82A}">
                    <a16:rowId xmlns:a16="http://schemas.microsoft.com/office/drawing/2014/main" val="10008"/>
                  </a:ext>
                </a:extLst>
              </a:tr>
              <a:tr h="389425">
                <a:tc>
                  <a:txBody>
                    <a:bodyPr/>
                    <a:lstStyle/>
                    <a:p>
                      <a:pPr lvl="0" rtl="0">
                        <a:spcBef>
                          <a:spcPts val="0"/>
                        </a:spcBef>
                        <a:buNone/>
                      </a:pPr>
                      <a:r>
                        <a:rPr lang="en"/>
                        <a:t>Boosting</a:t>
                      </a:r>
                    </a:p>
                  </a:txBody>
                  <a:tcPr marL="91425" marR="91425" marT="91425" marB="91425">
                    <a:solidFill>
                      <a:srgbClr val="C9DAF8"/>
                    </a:solidFill>
                  </a:tcPr>
                </a:tc>
                <a:tc>
                  <a:txBody>
                    <a:bodyPr/>
                    <a:lstStyle/>
                    <a:p>
                      <a:pPr lvl="0" rtl="0">
                        <a:spcBef>
                          <a:spcPts val="0"/>
                        </a:spcBef>
                        <a:buNone/>
                      </a:pPr>
                      <a:r>
                        <a:rPr lang="en"/>
                        <a:t>0.757</a:t>
                      </a:r>
                    </a:p>
                  </a:txBody>
                  <a:tcPr marL="91425" marR="91425" marT="91425" marB="91425">
                    <a:solidFill>
                      <a:srgbClr val="C9DAF8"/>
                    </a:solidFill>
                  </a:tcPr>
                </a:tc>
                <a:tc>
                  <a:txBody>
                    <a:bodyPr/>
                    <a:lstStyle/>
                    <a:p>
                      <a:pPr lvl="0" rtl="0">
                        <a:spcBef>
                          <a:spcPts val="0"/>
                        </a:spcBef>
                        <a:buNone/>
                      </a:pPr>
                      <a:r>
                        <a:rPr lang="en"/>
                        <a:t>0.043</a:t>
                      </a:r>
                    </a:p>
                  </a:txBody>
                  <a:tcPr marL="91425" marR="91425" marT="91425" marB="91425">
                    <a:solidFill>
                      <a:srgbClr val="C9DAF8"/>
                    </a:solidFill>
                  </a:tcPr>
                </a:tc>
                <a:extLst>
                  <a:ext uri="{0D108BD9-81ED-4DB2-BD59-A6C34878D82A}">
                    <a16:rowId xmlns:a16="http://schemas.microsoft.com/office/drawing/2014/main" val="10009"/>
                  </a:ext>
                </a:extLst>
              </a:tr>
            </a:tbl>
          </a:graphicData>
        </a:graphic>
      </p:graphicFrame>
      <p:graphicFrame>
        <p:nvGraphicFramePr>
          <p:cNvPr id="204" name="Shape 204"/>
          <p:cNvGraphicFramePr/>
          <p:nvPr/>
        </p:nvGraphicFramePr>
        <p:xfrm>
          <a:off x="4758000" y="400187"/>
          <a:ext cx="4254825" cy="4388820"/>
        </p:xfrm>
        <a:graphic>
          <a:graphicData uri="http://schemas.openxmlformats.org/drawingml/2006/table">
            <a:tbl>
              <a:tblPr>
                <a:noFill/>
                <a:tableStyleId>{699F8E61-3A4A-4F87-9F50-BDD753D6D951}</a:tableStyleId>
              </a:tblPr>
              <a:tblGrid>
                <a:gridCol w="1418275">
                  <a:extLst>
                    <a:ext uri="{9D8B030D-6E8A-4147-A177-3AD203B41FA5}">
                      <a16:colId xmlns:a16="http://schemas.microsoft.com/office/drawing/2014/main" val="20000"/>
                    </a:ext>
                  </a:extLst>
                </a:gridCol>
                <a:gridCol w="1418275">
                  <a:extLst>
                    <a:ext uri="{9D8B030D-6E8A-4147-A177-3AD203B41FA5}">
                      <a16:colId xmlns:a16="http://schemas.microsoft.com/office/drawing/2014/main" val="20001"/>
                    </a:ext>
                  </a:extLst>
                </a:gridCol>
                <a:gridCol w="1418275">
                  <a:extLst>
                    <a:ext uri="{9D8B030D-6E8A-4147-A177-3AD203B41FA5}">
                      <a16:colId xmlns:a16="http://schemas.microsoft.com/office/drawing/2014/main" val="20002"/>
                    </a:ext>
                  </a:extLst>
                </a:gridCol>
              </a:tblGrid>
              <a:tr h="593750">
                <a:tc>
                  <a:txBody>
                    <a:bodyPr/>
                    <a:lstStyle/>
                    <a:p>
                      <a:pPr lvl="0" algn="ctr" rtl="0">
                        <a:spcBef>
                          <a:spcPts val="0"/>
                        </a:spcBef>
                        <a:buNone/>
                      </a:pPr>
                      <a:r>
                        <a:rPr lang="en" b="1"/>
                        <a:t>Method</a:t>
                      </a:r>
                    </a:p>
                  </a:txBody>
                  <a:tcPr marL="91425" marR="91425" marT="91425" marB="91425">
                    <a:solidFill>
                      <a:srgbClr val="C9DAF8"/>
                    </a:solidFill>
                  </a:tcPr>
                </a:tc>
                <a:tc>
                  <a:txBody>
                    <a:bodyPr/>
                    <a:lstStyle/>
                    <a:p>
                      <a:pPr lvl="0" algn="ctr" rtl="0">
                        <a:spcBef>
                          <a:spcPts val="0"/>
                        </a:spcBef>
                        <a:buNone/>
                      </a:pPr>
                      <a:r>
                        <a:rPr lang="en" b="1"/>
                        <a:t>Accuracy</a:t>
                      </a:r>
                    </a:p>
                  </a:txBody>
                  <a:tcPr marL="91425" marR="91425" marT="91425" marB="91425">
                    <a:solidFill>
                      <a:srgbClr val="C9DAF8"/>
                    </a:solidFill>
                  </a:tcPr>
                </a:tc>
                <a:tc>
                  <a:txBody>
                    <a:bodyPr/>
                    <a:lstStyle/>
                    <a:p>
                      <a:pPr lvl="0" algn="ctr" rtl="0">
                        <a:spcBef>
                          <a:spcPts val="0"/>
                        </a:spcBef>
                        <a:buNone/>
                      </a:pPr>
                      <a:r>
                        <a:rPr lang="en" b="1"/>
                        <a:t>Standard Deviation</a:t>
                      </a:r>
                    </a:p>
                  </a:txBody>
                  <a:tcPr marL="91425" marR="91425" marT="91425" marB="91425">
                    <a:solidFill>
                      <a:srgbClr val="C9DAF8"/>
                    </a:solidFill>
                  </a:tcPr>
                </a:tc>
                <a:extLst>
                  <a:ext uri="{0D108BD9-81ED-4DB2-BD59-A6C34878D82A}">
                    <a16:rowId xmlns:a16="http://schemas.microsoft.com/office/drawing/2014/main" val="10000"/>
                  </a:ext>
                </a:extLst>
              </a:tr>
              <a:tr h="593750">
                <a:tc>
                  <a:txBody>
                    <a:bodyPr/>
                    <a:lstStyle/>
                    <a:p>
                      <a:pPr lvl="0" rtl="0">
                        <a:spcBef>
                          <a:spcPts val="0"/>
                        </a:spcBef>
                        <a:buNone/>
                      </a:pPr>
                      <a:r>
                        <a:rPr lang="en"/>
                        <a:t>Logistic Regression</a:t>
                      </a:r>
                    </a:p>
                  </a:txBody>
                  <a:tcPr marL="91425" marR="91425" marT="91425" marB="91425">
                    <a:solidFill>
                      <a:srgbClr val="C9DAF8"/>
                    </a:solidFill>
                  </a:tcPr>
                </a:tc>
                <a:tc>
                  <a:txBody>
                    <a:bodyPr/>
                    <a:lstStyle/>
                    <a:p>
                      <a:pPr lvl="0" rtl="0">
                        <a:spcBef>
                          <a:spcPts val="0"/>
                        </a:spcBef>
                        <a:buNone/>
                      </a:pPr>
                      <a:r>
                        <a:rPr lang="en"/>
                        <a:t>0.735</a:t>
                      </a:r>
                    </a:p>
                  </a:txBody>
                  <a:tcPr marL="91425" marR="91425" marT="91425" marB="91425">
                    <a:solidFill>
                      <a:srgbClr val="C9DAF8"/>
                    </a:solidFill>
                  </a:tcPr>
                </a:tc>
                <a:tc>
                  <a:txBody>
                    <a:bodyPr/>
                    <a:lstStyle/>
                    <a:p>
                      <a:pPr lvl="0" rtl="0">
                        <a:spcBef>
                          <a:spcPts val="0"/>
                        </a:spcBef>
                        <a:buNone/>
                      </a:pPr>
                      <a:r>
                        <a:rPr lang="en"/>
                        <a:t>0.046</a:t>
                      </a:r>
                    </a:p>
                  </a:txBody>
                  <a:tcPr marL="91425" marR="91425" marT="91425" marB="91425">
                    <a:solidFill>
                      <a:srgbClr val="C9DAF8"/>
                    </a:solidFill>
                  </a:tcPr>
                </a:tc>
                <a:extLst>
                  <a:ext uri="{0D108BD9-81ED-4DB2-BD59-A6C34878D82A}">
                    <a16:rowId xmlns:a16="http://schemas.microsoft.com/office/drawing/2014/main" val="10001"/>
                  </a:ext>
                </a:extLst>
              </a:tr>
              <a:tr h="387075">
                <a:tc>
                  <a:txBody>
                    <a:bodyPr/>
                    <a:lstStyle/>
                    <a:p>
                      <a:pPr lvl="0" rtl="0">
                        <a:spcBef>
                          <a:spcPts val="0"/>
                        </a:spcBef>
                        <a:buNone/>
                      </a:pPr>
                      <a:r>
                        <a:rPr lang="en"/>
                        <a:t>LDA</a:t>
                      </a:r>
                    </a:p>
                  </a:txBody>
                  <a:tcPr marL="91425" marR="91425" marT="91425" marB="91425">
                    <a:solidFill>
                      <a:srgbClr val="C9DAF8"/>
                    </a:solidFill>
                  </a:tcPr>
                </a:tc>
                <a:tc>
                  <a:txBody>
                    <a:bodyPr/>
                    <a:lstStyle/>
                    <a:p>
                      <a:pPr lvl="0" rtl="0">
                        <a:spcBef>
                          <a:spcPts val="0"/>
                        </a:spcBef>
                        <a:buNone/>
                      </a:pPr>
                      <a:r>
                        <a:rPr lang="en"/>
                        <a:t>0.734</a:t>
                      </a:r>
                    </a:p>
                  </a:txBody>
                  <a:tcPr marL="91425" marR="91425" marT="91425" marB="91425">
                    <a:solidFill>
                      <a:srgbClr val="C9DAF8"/>
                    </a:solidFill>
                  </a:tcPr>
                </a:tc>
                <a:tc>
                  <a:txBody>
                    <a:bodyPr/>
                    <a:lstStyle/>
                    <a:p>
                      <a:pPr lvl="0" rtl="0">
                        <a:spcBef>
                          <a:spcPts val="0"/>
                        </a:spcBef>
                        <a:buNone/>
                      </a:pPr>
                      <a:r>
                        <a:rPr lang="en"/>
                        <a:t>0.035</a:t>
                      </a:r>
                    </a:p>
                  </a:txBody>
                  <a:tcPr marL="91425" marR="91425" marT="91425" marB="91425">
                    <a:solidFill>
                      <a:srgbClr val="C9DAF8"/>
                    </a:solidFill>
                  </a:tcPr>
                </a:tc>
                <a:extLst>
                  <a:ext uri="{0D108BD9-81ED-4DB2-BD59-A6C34878D82A}">
                    <a16:rowId xmlns:a16="http://schemas.microsoft.com/office/drawing/2014/main" val="10002"/>
                  </a:ext>
                </a:extLst>
              </a:tr>
              <a:tr h="387075">
                <a:tc>
                  <a:txBody>
                    <a:bodyPr/>
                    <a:lstStyle/>
                    <a:p>
                      <a:pPr lvl="0" rtl="0">
                        <a:spcBef>
                          <a:spcPts val="0"/>
                        </a:spcBef>
                        <a:buNone/>
                      </a:pPr>
                      <a:r>
                        <a:rPr lang="en"/>
                        <a:t>QDA</a:t>
                      </a:r>
                    </a:p>
                  </a:txBody>
                  <a:tcPr marL="91425" marR="91425" marT="91425" marB="91425">
                    <a:solidFill>
                      <a:srgbClr val="C9DAF8"/>
                    </a:solidFill>
                  </a:tcPr>
                </a:tc>
                <a:tc>
                  <a:txBody>
                    <a:bodyPr/>
                    <a:lstStyle/>
                    <a:p>
                      <a:pPr lvl="0" rtl="0">
                        <a:spcBef>
                          <a:spcPts val="0"/>
                        </a:spcBef>
                        <a:buNone/>
                      </a:pPr>
                      <a:r>
                        <a:rPr lang="en"/>
                        <a:t>0.673</a:t>
                      </a:r>
                    </a:p>
                  </a:txBody>
                  <a:tcPr marL="91425" marR="91425" marT="91425" marB="91425">
                    <a:solidFill>
                      <a:srgbClr val="C9DAF8"/>
                    </a:solidFill>
                  </a:tcPr>
                </a:tc>
                <a:tc>
                  <a:txBody>
                    <a:bodyPr/>
                    <a:lstStyle/>
                    <a:p>
                      <a:pPr lvl="0" rtl="0">
                        <a:spcBef>
                          <a:spcPts val="0"/>
                        </a:spcBef>
                        <a:buNone/>
                      </a:pPr>
                      <a:r>
                        <a:rPr lang="en"/>
                        <a:t>0.065</a:t>
                      </a:r>
                    </a:p>
                  </a:txBody>
                  <a:tcPr marL="91425" marR="91425" marT="91425" marB="91425">
                    <a:solidFill>
                      <a:srgbClr val="C9DAF8"/>
                    </a:solidFill>
                  </a:tcPr>
                </a:tc>
                <a:extLst>
                  <a:ext uri="{0D108BD9-81ED-4DB2-BD59-A6C34878D82A}">
                    <a16:rowId xmlns:a16="http://schemas.microsoft.com/office/drawing/2014/main" val="10003"/>
                  </a:ext>
                </a:extLst>
              </a:tr>
              <a:tr h="387075">
                <a:tc>
                  <a:txBody>
                    <a:bodyPr/>
                    <a:lstStyle/>
                    <a:p>
                      <a:pPr lvl="0" rtl="0">
                        <a:spcBef>
                          <a:spcPts val="0"/>
                        </a:spcBef>
                        <a:buNone/>
                      </a:pPr>
                      <a:r>
                        <a:rPr lang="en"/>
                        <a:t>KNN (k = 3)</a:t>
                      </a:r>
                    </a:p>
                  </a:txBody>
                  <a:tcPr marL="91425" marR="91425" marT="91425" marB="91425">
                    <a:solidFill>
                      <a:srgbClr val="C9DAF8"/>
                    </a:solidFill>
                  </a:tcPr>
                </a:tc>
                <a:tc>
                  <a:txBody>
                    <a:bodyPr/>
                    <a:lstStyle/>
                    <a:p>
                      <a:pPr lvl="0" rtl="0">
                        <a:spcBef>
                          <a:spcPts val="0"/>
                        </a:spcBef>
                        <a:buNone/>
                      </a:pPr>
                      <a:r>
                        <a:rPr lang="en"/>
                        <a:t>0.597</a:t>
                      </a:r>
                    </a:p>
                  </a:txBody>
                  <a:tcPr marL="91425" marR="91425" marT="91425" marB="91425">
                    <a:solidFill>
                      <a:srgbClr val="C9DAF8"/>
                    </a:solidFill>
                  </a:tcPr>
                </a:tc>
                <a:tc>
                  <a:txBody>
                    <a:bodyPr/>
                    <a:lstStyle/>
                    <a:p>
                      <a:pPr lvl="0" rtl="0">
                        <a:spcBef>
                          <a:spcPts val="0"/>
                        </a:spcBef>
                        <a:buNone/>
                      </a:pPr>
                      <a:r>
                        <a:rPr lang="en"/>
                        <a:t>0.022</a:t>
                      </a:r>
                    </a:p>
                  </a:txBody>
                  <a:tcPr marL="91425" marR="91425" marT="91425" marB="91425">
                    <a:solidFill>
                      <a:srgbClr val="C9DAF8"/>
                    </a:solidFill>
                  </a:tcPr>
                </a:tc>
                <a:extLst>
                  <a:ext uri="{0D108BD9-81ED-4DB2-BD59-A6C34878D82A}">
                    <a16:rowId xmlns:a16="http://schemas.microsoft.com/office/drawing/2014/main" val="10004"/>
                  </a:ext>
                </a:extLst>
              </a:tr>
              <a:tr h="387075">
                <a:tc>
                  <a:txBody>
                    <a:bodyPr/>
                    <a:lstStyle/>
                    <a:p>
                      <a:pPr lvl="0" rtl="0">
                        <a:spcBef>
                          <a:spcPts val="0"/>
                        </a:spcBef>
                        <a:buNone/>
                      </a:pPr>
                      <a:r>
                        <a:rPr lang="en"/>
                        <a:t>KNN (k = 5)</a:t>
                      </a:r>
                    </a:p>
                  </a:txBody>
                  <a:tcPr marL="91425" marR="91425" marT="91425" marB="91425">
                    <a:solidFill>
                      <a:srgbClr val="C9DAF8"/>
                    </a:solidFill>
                  </a:tcPr>
                </a:tc>
                <a:tc>
                  <a:txBody>
                    <a:bodyPr/>
                    <a:lstStyle/>
                    <a:p>
                      <a:pPr lvl="0" rtl="0">
                        <a:spcBef>
                          <a:spcPts val="0"/>
                        </a:spcBef>
                        <a:buNone/>
                      </a:pPr>
                      <a:r>
                        <a:rPr lang="en"/>
                        <a:t>0.599</a:t>
                      </a:r>
                    </a:p>
                  </a:txBody>
                  <a:tcPr marL="91425" marR="91425" marT="91425" marB="91425">
                    <a:solidFill>
                      <a:srgbClr val="C9DAF8"/>
                    </a:solidFill>
                  </a:tcPr>
                </a:tc>
                <a:tc>
                  <a:txBody>
                    <a:bodyPr/>
                    <a:lstStyle/>
                    <a:p>
                      <a:pPr lvl="0" rtl="0">
                        <a:spcBef>
                          <a:spcPts val="0"/>
                        </a:spcBef>
                        <a:buNone/>
                      </a:pPr>
                      <a:r>
                        <a:rPr lang="en"/>
                        <a:t>0.032</a:t>
                      </a:r>
                    </a:p>
                  </a:txBody>
                  <a:tcPr marL="91425" marR="91425" marT="91425" marB="91425">
                    <a:solidFill>
                      <a:srgbClr val="C9DAF8"/>
                    </a:solidFill>
                  </a:tcPr>
                </a:tc>
                <a:extLst>
                  <a:ext uri="{0D108BD9-81ED-4DB2-BD59-A6C34878D82A}">
                    <a16:rowId xmlns:a16="http://schemas.microsoft.com/office/drawing/2014/main" val="10005"/>
                  </a:ext>
                </a:extLst>
              </a:tr>
              <a:tr h="387075">
                <a:tc>
                  <a:txBody>
                    <a:bodyPr/>
                    <a:lstStyle/>
                    <a:p>
                      <a:pPr lvl="0" rtl="0">
                        <a:spcBef>
                          <a:spcPts val="0"/>
                        </a:spcBef>
                        <a:buNone/>
                      </a:pPr>
                      <a:r>
                        <a:rPr lang="en"/>
                        <a:t>KNN (k = 7)</a:t>
                      </a:r>
                    </a:p>
                  </a:txBody>
                  <a:tcPr marL="91425" marR="91425" marT="91425" marB="91425">
                    <a:solidFill>
                      <a:srgbClr val="C9DAF8"/>
                    </a:solidFill>
                  </a:tcPr>
                </a:tc>
                <a:tc>
                  <a:txBody>
                    <a:bodyPr/>
                    <a:lstStyle/>
                    <a:p>
                      <a:pPr lvl="0" rtl="0">
                        <a:spcBef>
                          <a:spcPts val="0"/>
                        </a:spcBef>
                        <a:buNone/>
                      </a:pPr>
                      <a:r>
                        <a:rPr lang="en"/>
                        <a:t>0.589</a:t>
                      </a:r>
                    </a:p>
                  </a:txBody>
                  <a:tcPr marL="91425" marR="91425" marT="91425" marB="91425">
                    <a:solidFill>
                      <a:srgbClr val="C9DAF8"/>
                    </a:solidFill>
                  </a:tcPr>
                </a:tc>
                <a:tc>
                  <a:txBody>
                    <a:bodyPr/>
                    <a:lstStyle/>
                    <a:p>
                      <a:pPr lvl="0" rtl="0">
                        <a:spcBef>
                          <a:spcPts val="0"/>
                        </a:spcBef>
                        <a:buNone/>
                      </a:pPr>
                      <a:r>
                        <a:rPr lang="en"/>
                        <a:t>0.020</a:t>
                      </a:r>
                    </a:p>
                  </a:txBody>
                  <a:tcPr marL="91425" marR="91425" marT="91425" marB="91425">
                    <a:solidFill>
                      <a:srgbClr val="C9DAF8"/>
                    </a:solidFill>
                  </a:tcPr>
                </a:tc>
                <a:extLst>
                  <a:ext uri="{0D108BD9-81ED-4DB2-BD59-A6C34878D82A}">
                    <a16:rowId xmlns:a16="http://schemas.microsoft.com/office/drawing/2014/main" val="10006"/>
                  </a:ext>
                </a:extLst>
              </a:tr>
              <a:tr h="387075">
                <a:tc>
                  <a:txBody>
                    <a:bodyPr/>
                    <a:lstStyle/>
                    <a:p>
                      <a:pPr lvl="0" rtl="0">
                        <a:spcBef>
                          <a:spcPts val="0"/>
                        </a:spcBef>
                        <a:buNone/>
                      </a:pPr>
                      <a:r>
                        <a:rPr lang="en"/>
                        <a:t>Bagging</a:t>
                      </a:r>
                    </a:p>
                  </a:txBody>
                  <a:tcPr marL="91425" marR="91425" marT="91425" marB="91425">
                    <a:solidFill>
                      <a:srgbClr val="C9DAF8"/>
                    </a:solidFill>
                  </a:tcPr>
                </a:tc>
                <a:tc>
                  <a:txBody>
                    <a:bodyPr/>
                    <a:lstStyle/>
                    <a:p>
                      <a:pPr lvl="0" rtl="0">
                        <a:spcBef>
                          <a:spcPts val="0"/>
                        </a:spcBef>
                        <a:buNone/>
                      </a:pPr>
                      <a:r>
                        <a:rPr lang="en"/>
                        <a:t>0.660</a:t>
                      </a:r>
                    </a:p>
                  </a:txBody>
                  <a:tcPr marL="91425" marR="91425" marT="91425" marB="91425">
                    <a:solidFill>
                      <a:srgbClr val="C9DAF8"/>
                    </a:solidFill>
                  </a:tcPr>
                </a:tc>
                <a:tc>
                  <a:txBody>
                    <a:bodyPr/>
                    <a:lstStyle/>
                    <a:p>
                      <a:pPr lvl="0" rtl="0">
                        <a:spcBef>
                          <a:spcPts val="0"/>
                        </a:spcBef>
                        <a:buNone/>
                      </a:pPr>
                      <a:r>
                        <a:rPr lang="en"/>
                        <a:t>0.051</a:t>
                      </a:r>
                    </a:p>
                  </a:txBody>
                  <a:tcPr marL="91425" marR="91425" marT="91425" marB="91425">
                    <a:solidFill>
                      <a:srgbClr val="C9DAF8"/>
                    </a:solidFill>
                  </a:tcPr>
                </a:tc>
                <a:extLst>
                  <a:ext uri="{0D108BD9-81ED-4DB2-BD59-A6C34878D82A}">
                    <a16:rowId xmlns:a16="http://schemas.microsoft.com/office/drawing/2014/main" val="10007"/>
                  </a:ext>
                </a:extLst>
              </a:tr>
              <a:tr h="387075">
                <a:tc>
                  <a:txBody>
                    <a:bodyPr/>
                    <a:lstStyle/>
                    <a:p>
                      <a:pPr lvl="0" rtl="0">
                        <a:spcBef>
                          <a:spcPts val="0"/>
                        </a:spcBef>
                        <a:buNone/>
                      </a:pPr>
                      <a:r>
                        <a:rPr lang="en"/>
                        <a:t>RandomForest</a:t>
                      </a:r>
                    </a:p>
                  </a:txBody>
                  <a:tcPr marL="91425" marR="91425" marT="91425" marB="91425">
                    <a:solidFill>
                      <a:srgbClr val="C9DAF8"/>
                    </a:solidFill>
                  </a:tcPr>
                </a:tc>
                <a:tc>
                  <a:txBody>
                    <a:bodyPr/>
                    <a:lstStyle/>
                    <a:p>
                      <a:pPr lvl="0" rtl="0">
                        <a:spcBef>
                          <a:spcPts val="0"/>
                        </a:spcBef>
                        <a:buNone/>
                      </a:pPr>
                      <a:r>
                        <a:rPr lang="en"/>
                        <a:t>0.666</a:t>
                      </a:r>
                    </a:p>
                  </a:txBody>
                  <a:tcPr marL="91425" marR="91425" marT="91425" marB="91425">
                    <a:solidFill>
                      <a:srgbClr val="C9DAF8"/>
                    </a:solidFill>
                  </a:tcPr>
                </a:tc>
                <a:tc>
                  <a:txBody>
                    <a:bodyPr/>
                    <a:lstStyle/>
                    <a:p>
                      <a:pPr lvl="0" rtl="0">
                        <a:spcBef>
                          <a:spcPts val="0"/>
                        </a:spcBef>
                        <a:buNone/>
                      </a:pPr>
                      <a:r>
                        <a:rPr lang="en"/>
                        <a:t>0.022</a:t>
                      </a:r>
                    </a:p>
                  </a:txBody>
                  <a:tcPr marL="91425" marR="91425" marT="91425" marB="91425">
                    <a:solidFill>
                      <a:srgbClr val="C9DAF8"/>
                    </a:solidFill>
                  </a:tcPr>
                </a:tc>
                <a:extLst>
                  <a:ext uri="{0D108BD9-81ED-4DB2-BD59-A6C34878D82A}">
                    <a16:rowId xmlns:a16="http://schemas.microsoft.com/office/drawing/2014/main" val="10008"/>
                  </a:ext>
                </a:extLst>
              </a:tr>
              <a:tr h="387075">
                <a:tc>
                  <a:txBody>
                    <a:bodyPr/>
                    <a:lstStyle/>
                    <a:p>
                      <a:pPr lvl="0" rtl="0">
                        <a:spcBef>
                          <a:spcPts val="0"/>
                        </a:spcBef>
                        <a:buNone/>
                      </a:pPr>
                      <a:r>
                        <a:rPr lang="en"/>
                        <a:t>Boosting</a:t>
                      </a:r>
                    </a:p>
                  </a:txBody>
                  <a:tcPr marL="91425" marR="91425" marT="91425" marB="91425">
                    <a:solidFill>
                      <a:srgbClr val="C9DAF8"/>
                    </a:solidFill>
                  </a:tcPr>
                </a:tc>
                <a:tc>
                  <a:txBody>
                    <a:bodyPr/>
                    <a:lstStyle/>
                    <a:p>
                      <a:pPr lvl="0" rtl="0">
                        <a:spcBef>
                          <a:spcPts val="0"/>
                        </a:spcBef>
                        <a:buNone/>
                      </a:pPr>
                      <a:r>
                        <a:rPr lang="en"/>
                        <a:t>0.721</a:t>
                      </a:r>
                    </a:p>
                  </a:txBody>
                  <a:tcPr marL="91425" marR="91425" marT="91425" marB="91425">
                    <a:solidFill>
                      <a:srgbClr val="C9DAF8"/>
                    </a:solidFill>
                  </a:tcPr>
                </a:tc>
                <a:tc>
                  <a:txBody>
                    <a:bodyPr/>
                    <a:lstStyle/>
                    <a:p>
                      <a:pPr lvl="0" rtl="0">
                        <a:spcBef>
                          <a:spcPts val="0"/>
                        </a:spcBef>
                        <a:buNone/>
                      </a:pPr>
                      <a:r>
                        <a:rPr lang="en"/>
                        <a:t>0.033</a:t>
                      </a:r>
                    </a:p>
                  </a:txBody>
                  <a:tcPr marL="91425" marR="91425" marT="91425" marB="91425">
                    <a:solidFill>
                      <a:srgbClr val="C9DAF8"/>
                    </a:solidFill>
                  </a:tcPr>
                </a:tc>
                <a:extLst>
                  <a:ext uri="{0D108BD9-81ED-4DB2-BD59-A6C34878D82A}">
                    <a16:rowId xmlns:a16="http://schemas.microsoft.com/office/drawing/2014/main" val="10009"/>
                  </a:ext>
                </a:extLst>
              </a:tr>
            </a:tbl>
          </a:graphicData>
        </a:graphic>
      </p:graphicFrame>
      <p:sp>
        <p:nvSpPr>
          <p:cNvPr id="205" name="Shape 205"/>
          <p:cNvSpPr txBox="1"/>
          <p:nvPr/>
        </p:nvSpPr>
        <p:spPr>
          <a:xfrm>
            <a:off x="599350" y="4743300"/>
            <a:ext cx="2723100" cy="3054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rPr>
              <a:t>Katie</a:t>
            </a:r>
          </a:p>
        </p:txBody>
      </p:sp>
      <p:sp>
        <p:nvSpPr>
          <p:cNvPr id="206" name="Shape 206"/>
          <p:cNvSpPr txBox="1"/>
          <p:nvPr/>
        </p:nvSpPr>
        <p:spPr>
          <a:xfrm>
            <a:off x="4758000" y="4743300"/>
            <a:ext cx="1848000" cy="3054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3F3F3"/>
                </a:solidFill>
              </a:rPr>
              <a:t>Garrett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Predicting Gender - </a:t>
            </a:r>
            <a:r>
              <a:rPr lang="en" sz="2400"/>
              <a:t>Graphical Comparison for LOPO CV</a:t>
            </a:r>
          </a:p>
        </p:txBody>
      </p:sp>
      <p:sp>
        <p:nvSpPr>
          <p:cNvPr id="212" name="Shape 212"/>
          <p:cNvSpPr txBox="1">
            <a:spLocks noGrp="1"/>
          </p:cNvSpPr>
          <p:nvPr>
            <p:ph type="body" idx="1"/>
          </p:nvPr>
        </p:nvSpPr>
        <p:spPr>
          <a:xfrm>
            <a:off x="387900" y="4542951"/>
            <a:ext cx="4297500" cy="273600"/>
          </a:xfrm>
          <a:prstGeom prst="rect">
            <a:avLst/>
          </a:prstGeom>
        </p:spPr>
        <p:txBody>
          <a:bodyPr lIns="91425" tIns="91425" rIns="91425" bIns="91425" anchor="t" anchorCtr="0">
            <a:noAutofit/>
          </a:bodyPr>
          <a:lstStyle/>
          <a:p>
            <a:pPr lvl="0">
              <a:spcBef>
                <a:spcPts val="0"/>
              </a:spcBef>
              <a:buNone/>
            </a:pPr>
            <a:r>
              <a:rPr lang="en"/>
              <a:t>Diana </a:t>
            </a:r>
          </a:p>
        </p:txBody>
      </p:sp>
      <p:pic>
        <p:nvPicPr>
          <p:cNvPr id="213" name="Shape 213" descr="genlopo.png"/>
          <p:cNvPicPr preferRelativeResize="0"/>
          <p:nvPr/>
        </p:nvPicPr>
        <p:blipFill rotWithShape="1">
          <a:blip r:embed="rId3">
            <a:alphaModFix/>
          </a:blip>
          <a:srcRect t="9535" r="1584"/>
          <a:stretch/>
        </p:blipFill>
        <p:spPr>
          <a:xfrm>
            <a:off x="4762050" y="1987937"/>
            <a:ext cx="4087900" cy="2470750"/>
          </a:xfrm>
          <a:prstGeom prst="rect">
            <a:avLst/>
          </a:prstGeom>
          <a:noFill/>
          <a:ln>
            <a:noFill/>
          </a:ln>
        </p:spPr>
      </p:pic>
      <p:sp>
        <p:nvSpPr>
          <p:cNvPr id="214" name="Shape 214"/>
          <p:cNvSpPr txBox="1"/>
          <p:nvPr/>
        </p:nvSpPr>
        <p:spPr>
          <a:xfrm>
            <a:off x="5339825" y="4542950"/>
            <a:ext cx="1204200" cy="3402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rPr>
              <a:t>Garrett</a:t>
            </a:r>
          </a:p>
        </p:txBody>
      </p:sp>
      <p:pic>
        <p:nvPicPr>
          <p:cNvPr id="215" name="Shape 215" descr="LOPO FOR ALL.PNG"/>
          <p:cNvPicPr preferRelativeResize="0"/>
          <p:nvPr/>
        </p:nvPicPr>
        <p:blipFill rotWithShape="1">
          <a:blip r:embed="rId4">
            <a:alphaModFix/>
          </a:blip>
          <a:srcRect t="11917"/>
          <a:stretch/>
        </p:blipFill>
        <p:spPr>
          <a:xfrm>
            <a:off x="387900" y="1987950"/>
            <a:ext cx="4191017" cy="2470749"/>
          </a:xfrm>
          <a:prstGeom prst="rect">
            <a:avLst/>
          </a:prstGeom>
          <a:noFill/>
          <a:ln>
            <a:noFill/>
          </a:ln>
        </p:spPr>
      </p:pic>
      <p:sp>
        <p:nvSpPr>
          <p:cNvPr id="216" name="Shape 216"/>
          <p:cNvSpPr txBox="1"/>
          <p:nvPr/>
        </p:nvSpPr>
        <p:spPr>
          <a:xfrm>
            <a:off x="387900" y="1379075"/>
            <a:ext cx="3157500" cy="609000"/>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00FFFF"/>
                </a:solidFill>
              </a:rPr>
              <a:t>Results are quite similar. </a:t>
            </a:r>
            <a:r>
              <a:rPr lang="en" sz="1800">
                <a:solidFill>
                  <a:srgbClr val="F3F3F3"/>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219250" y="-217975"/>
            <a:ext cx="8368200" cy="686100"/>
          </a:xfrm>
          <a:prstGeom prst="rect">
            <a:avLst/>
          </a:prstGeom>
        </p:spPr>
        <p:txBody>
          <a:bodyPr lIns="91425" tIns="91425" rIns="91425" bIns="91425" anchor="b" anchorCtr="0">
            <a:noAutofit/>
          </a:bodyPr>
          <a:lstStyle/>
          <a:p>
            <a:pPr lvl="0">
              <a:spcBef>
                <a:spcPts val="0"/>
              </a:spcBef>
              <a:buNone/>
            </a:pPr>
            <a:r>
              <a:rPr lang="en" sz="2600"/>
              <a:t>Predicting Gender </a:t>
            </a:r>
            <a:r>
              <a:rPr lang="en"/>
              <a:t>- </a:t>
            </a:r>
            <a:r>
              <a:rPr lang="en" sz="2200"/>
              <a:t>Tabular Comparison for LOPO CV </a:t>
            </a:r>
          </a:p>
        </p:txBody>
      </p:sp>
      <p:graphicFrame>
        <p:nvGraphicFramePr>
          <p:cNvPr id="222" name="Shape 222"/>
          <p:cNvGraphicFramePr/>
          <p:nvPr/>
        </p:nvGraphicFramePr>
        <p:xfrm>
          <a:off x="4611175" y="352475"/>
          <a:ext cx="4539900" cy="4444715"/>
        </p:xfrm>
        <a:graphic>
          <a:graphicData uri="http://schemas.openxmlformats.org/drawingml/2006/table">
            <a:tbl>
              <a:tblPr>
                <a:noFill/>
                <a:tableStyleId>{699F8E61-3A4A-4F87-9F50-BDD753D6D951}</a:tableStyleId>
              </a:tblPr>
              <a:tblGrid>
                <a:gridCol w="1513300">
                  <a:extLst>
                    <a:ext uri="{9D8B030D-6E8A-4147-A177-3AD203B41FA5}">
                      <a16:colId xmlns:a16="http://schemas.microsoft.com/office/drawing/2014/main" val="20000"/>
                    </a:ext>
                  </a:extLst>
                </a:gridCol>
                <a:gridCol w="1513300">
                  <a:extLst>
                    <a:ext uri="{9D8B030D-6E8A-4147-A177-3AD203B41FA5}">
                      <a16:colId xmlns:a16="http://schemas.microsoft.com/office/drawing/2014/main" val="20001"/>
                    </a:ext>
                  </a:extLst>
                </a:gridCol>
                <a:gridCol w="1513300">
                  <a:extLst>
                    <a:ext uri="{9D8B030D-6E8A-4147-A177-3AD203B41FA5}">
                      <a16:colId xmlns:a16="http://schemas.microsoft.com/office/drawing/2014/main" val="20002"/>
                    </a:ext>
                  </a:extLst>
                </a:gridCol>
              </a:tblGrid>
              <a:tr h="644225">
                <a:tc>
                  <a:txBody>
                    <a:bodyPr/>
                    <a:lstStyle/>
                    <a:p>
                      <a:pPr lvl="0" rtl="0">
                        <a:spcBef>
                          <a:spcPts val="0"/>
                        </a:spcBef>
                        <a:buNone/>
                      </a:pPr>
                      <a:r>
                        <a:rPr lang="en" sz="1500" b="1"/>
                        <a:t>Method</a:t>
                      </a:r>
                    </a:p>
                  </a:txBody>
                  <a:tcPr marL="91425" marR="91425" marT="91425" marB="91425">
                    <a:solidFill>
                      <a:srgbClr val="C9DAF8"/>
                    </a:solidFill>
                  </a:tcPr>
                </a:tc>
                <a:tc>
                  <a:txBody>
                    <a:bodyPr/>
                    <a:lstStyle/>
                    <a:p>
                      <a:pPr lvl="0" rtl="0">
                        <a:spcBef>
                          <a:spcPts val="0"/>
                        </a:spcBef>
                        <a:buNone/>
                      </a:pPr>
                      <a:r>
                        <a:rPr lang="en" sz="1500" b="1"/>
                        <a:t>Accuracy</a:t>
                      </a:r>
                    </a:p>
                  </a:txBody>
                  <a:tcPr marL="91425" marR="91425" marT="91425" marB="91425">
                    <a:solidFill>
                      <a:srgbClr val="C9DAF8"/>
                    </a:solidFill>
                  </a:tcPr>
                </a:tc>
                <a:tc>
                  <a:txBody>
                    <a:bodyPr/>
                    <a:lstStyle/>
                    <a:p>
                      <a:pPr lvl="0" rtl="0">
                        <a:spcBef>
                          <a:spcPts val="0"/>
                        </a:spcBef>
                        <a:buNone/>
                      </a:pPr>
                      <a:r>
                        <a:rPr lang="en" sz="1500" b="1"/>
                        <a:t>Standard Deviation</a:t>
                      </a:r>
                    </a:p>
                  </a:txBody>
                  <a:tcPr marL="91425" marR="91425" marT="91425" marB="91425">
                    <a:solidFill>
                      <a:srgbClr val="C9DAF8"/>
                    </a:solidFill>
                  </a:tcPr>
                </a:tc>
                <a:extLst>
                  <a:ext uri="{0D108BD9-81ED-4DB2-BD59-A6C34878D82A}">
                    <a16:rowId xmlns:a16="http://schemas.microsoft.com/office/drawing/2014/main" val="10000"/>
                  </a:ext>
                </a:extLst>
              </a:tr>
              <a:tr h="605875">
                <a:tc>
                  <a:txBody>
                    <a:bodyPr/>
                    <a:lstStyle/>
                    <a:p>
                      <a:pPr lvl="0" rtl="0">
                        <a:spcBef>
                          <a:spcPts val="0"/>
                        </a:spcBef>
                        <a:buNone/>
                      </a:pPr>
                      <a:r>
                        <a:rPr lang="en"/>
                        <a:t>Logistic Regression</a:t>
                      </a:r>
                    </a:p>
                  </a:txBody>
                  <a:tcPr marL="91425" marR="91425" marT="91425" marB="91425">
                    <a:solidFill>
                      <a:srgbClr val="C9DAF8"/>
                    </a:solidFill>
                  </a:tcPr>
                </a:tc>
                <a:tc>
                  <a:txBody>
                    <a:bodyPr/>
                    <a:lstStyle/>
                    <a:p>
                      <a:pPr lvl="0" rtl="0">
                        <a:spcBef>
                          <a:spcPts val="0"/>
                        </a:spcBef>
                        <a:buNone/>
                      </a:pPr>
                      <a:r>
                        <a:rPr lang="en"/>
                        <a:t>0.723</a:t>
                      </a:r>
                    </a:p>
                  </a:txBody>
                  <a:tcPr marL="91425" marR="91425" marT="91425" marB="91425">
                    <a:solidFill>
                      <a:srgbClr val="C9DAF8"/>
                    </a:solidFill>
                  </a:tcPr>
                </a:tc>
                <a:tc>
                  <a:txBody>
                    <a:bodyPr/>
                    <a:lstStyle/>
                    <a:p>
                      <a:pPr lvl="0" rtl="0">
                        <a:spcBef>
                          <a:spcPts val="0"/>
                        </a:spcBef>
                        <a:buNone/>
                      </a:pPr>
                      <a:r>
                        <a:rPr lang="en"/>
                        <a:t>0.224</a:t>
                      </a:r>
                    </a:p>
                  </a:txBody>
                  <a:tcPr marL="91425" marR="91425" marT="91425" marB="91425">
                    <a:solidFill>
                      <a:srgbClr val="C9DAF8"/>
                    </a:solidFill>
                  </a:tcPr>
                </a:tc>
                <a:extLst>
                  <a:ext uri="{0D108BD9-81ED-4DB2-BD59-A6C34878D82A}">
                    <a16:rowId xmlns:a16="http://schemas.microsoft.com/office/drawing/2014/main" val="10001"/>
                  </a:ext>
                </a:extLst>
              </a:tr>
              <a:tr h="394975">
                <a:tc>
                  <a:txBody>
                    <a:bodyPr/>
                    <a:lstStyle/>
                    <a:p>
                      <a:pPr lvl="0" rtl="0">
                        <a:spcBef>
                          <a:spcPts val="0"/>
                        </a:spcBef>
                        <a:buNone/>
                      </a:pPr>
                      <a:r>
                        <a:rPr lang="en"/>
                        <a:t>LDA</a:t>
                      </a:r>
                    </a:p>
                  </a:txBody>
                  <a:tcPr marL="91425" marR="91425" marT="91425" marB="91425">
                    <a:solidFill>
                      <a:srgbClr val="C9DAF8"/>
                    </a:solidFill>
                  </a:tcPr>
                </a:tc>
                <a:tc>
                  <a:txBody>
                    <a:bodyPr/>
                    <a:lstStyle/>
                    <a:p>
                      <a:pPr lvl="0" rtl="0">
                        <a:spcBef>
                          <a:spcPts val="0"/>
                        </a:spcBef>
                        <a:buNone/>
                      </a:pPr>
                      <a:r>
                        <a:rPr lang="en"/>
                        <a:t>0.713</a:t>
                      </a:r>
                    </a:p>
                  </a:txBody>
                  <a:tcPr marL="91425" marR="91425" marT="91425" marB="91425">
                    <a:solidFill>
                      <a:srgbClr val="C9DAF8"/>
                    </a:solidFill>
                  </a:tcPr>
                </a:tc>
                <a:tc>
                  <a:txBody>
                    <a:bodyPr/>
                    <a:lstStyle/>
                    <a:p>
                      <a:pPr lvl="0" rtl="0">
                        <a:spcBef>
                          <a:spcPts val="0"/>
                        </a:spcBef>
                        <a:buNone/>
                      </a:pPr>
                      <a:r>
                        <a:rPr lang="en"/>
                        <a:t>0.237</a:t>
                      </a:r>
                    </a:p>
                  </a:txBody>
                  <a:tcPr marL="91425" marR="91425" marT="91425" marB="91425">
                    <a:solidFill>
                      <a:srgbClr val="C9DAF8"/>
                    </a:solidFill>
                  </a:tcPr>
                </a:tc>
                <a:extLst>
                  <a:ext uri="{0D108BD9-81ED-4DB2-BD59-A6C34878D82A}">
                    <a16:rowId xmlns:a16="http://schemas.microsoft.com/office/drawing/2014/main" val="10002"/>
                  </a:ext>
                </a:extLst>
              </a:tr>
              <a:tr h="394975">
                <a:tc>
                  <a:txBody>
                    <a:bodyPr/>
                    <a:lstStyle/>
                    <a:p>
                      <a:pPr lvl="0" rtl="0">
                        <a:spcBef>
                          <a:spcPts val="0"/>
                        </a:spcBef>
                        <a:buNone/>
                      </a:pPr>
                      <a:r>
                        <a:rPr lang="en"/>
                        <a:t>QDA</a:t>
                      </a:r>
                    </a:p>
                  </a:txBody>
                  <a:tcPr marL="91425" marR="91425" marT="91425" marB="91425">
                    <a:solidFill>
                      <a:srgbClr val="C9DAF8"/>
                    </a:solidFill>
                  </a:tcPr>
                </a:tc>
                <a:tc>
                  <a:txBody>
                    <a:bodyPr/>
                    <a:lstStyle/>
                    <a:p>
                      <a:pPr lvl="0" rtl="0">
                        <a:spcBef>
                          <a:spcPts val="0"/>
                        </a:spcBef>
                        <a:buNone/>
                      </a:pPr>
                      <a:r>
                        <a:rPr lang="en"/>
                        <a:t>0.674</a:t>
                      </a:r>
                    </a:p>
                  </a:txBody>
                  <a:tcPr marL="91425" marR="91425" marT="91425" marB="91425">
                    <a:solidFill>
                      <a:srgbClr val="C9DAF8"/>
                    </a:solidFill>
                  </a:tcPr>
                </a:tc>
                <a:tc>
                  <a:txBody>
                    <a:bodyPr/>
                    <a:lstStyle/>
                    <a:p>
                      <a:pPr lvl="0" rtl="0">
                        <a:spcBef>
                          <a:spcPts val="0"/>
                        </a:spcBef>
                        <a:buNone/>
                      </a:pPr>
                      <a:r>
                        <a:rPr lang="en"/>
                        <a:t>0.234</a:t>
                      </a:r>
                    </a:p>
                  </a:txBody>
                  <a:tcPr marL="91425" marR="91425" marT="91425" marB="91425">
                    <a:solidFill>
                      <a:srgbClr val="C9DAF8"/>
                    </a:solidFill>
                  </a:tcPr>
                </a:tc>
                <a:extLst>
                  <a:ext uri="{0D108BD9-81ED-4DB2-BD59-A6C34878D82A}">
                    <a16:rowId xmlns:a16="http://schemas.microsoft.com/office/drawing/2014/main" val="10003"/>
                  </a:ext>
                </a:extLst>
              </a:tr>
              <a:tr h="399750">
                <a:tc>
                  <a:txBody>
                    <a:bodyPr/>
                    <a:lstStyle/>
                    <a:p>
                      <a:pPr lvl="0" rtl="0">
                        <a:spcBef>
                          <a:spcPts val="0"/>
                        </a:spcBef>
                        <a:buNone/>
                      </a:pPr>
                      <a:r>
                        <a:rPr lang="en"/>
                        <a:t>KNN (k = 3)</a:t>
                      </a:r>
                    </a:p>
                  </a:txBody>
                  <a:tcPr marL="91425" marR="91425" marT="91425" marB="91425">
                    <a:solidFill>
                      <a:srgbClr val="C9DAF8"/>
                    </a:solidFill>
                  </a:tcPr>
                </a:tc>
                <a:tc>
                  <a:txBody>
                    <a:bodyPr/>
                    <a:lstStyle/>
                    <a:p>
                      <a:pPr lvl="0" rtl="0">
                        <a:spcBef>
                          <a:spcPts val="0"/>
                        </a:spcBef>
                        <a:buNone/>
                      </a:pPr>
                      <a:r>
                        <a:rPr lang="en"/>
                        <a:t>0.600</a:t>
                      </a:r>
                    </a:p>
                  </a:txBody>
                  <a:tcPr marL="91425" marR="91425" marT="91425" marB="91425">
                    <a:solidFill>
                      <a:srgbClr val="C9DAF8"/>
                    </a:solidFill>
                  </a:tcPr>
                </a:tc>
                <a:tc>
                  <a:txBody>
                    <a:bodyPr/>
                    <a:lstStyle/>
                    <a:p>
                      <a:pPr lvl="0" rtl="0">
                        <a:spcBef>
                          <a:spcPts val="0"/>
                        </a:spcBef>
                        <a:buNone/>
                      </a:pPr>
                      <a:r>
                        <a:rPr lang="en"/>
                        <a:t>0.168</a:t>
                      </a:r>
                    </a:p>
                  </a:txBody>
                  <a:tcPr marL="91425" marR="91425" marT="91425" marB="91425">
                    <a:solidFill>
                      <a:srgbClr val="C9DAF8"/>
                    </a:solidFill>
                  </a:tcPr>
                </a:tc>
                <a:extLst>
                  <a:ext uri="{0D108BD9-81ED-4DB2-BD59-A6C34878D82A}">
                    <a16:rowId xmlns:a16="http://schemas.microsoft.com/office/drawing/2014/main" val="10004"/>
                  </a:ext>
                </a:extLst>
              </a:tr>
              <a:tr h="399750">
                <a:tc>
                  <a:txBody>
                    <a:bodyPr/>
                    <a:lstStyle/>
                    <a:p>
                      <a:pPr lvl="0" rtl="0">
                        <a:spcBef>
                          <a:spcPts val="0"/>
                        </a:spcBef>
                        <a:buNone/>
                      </a:pPr>
                      <a:r>
                        <a:rPr lang="en"/>
                        <a:t>KNN (k = 5)</a:t>
                      </a:r>
                    </a:p>
                  </a:txBody>
                  <a:tcPr marL="91425" marR="91425" marT="91425" marB="91425">
                    <a:solidFill>
                      <a:srgbClr val="C9DAF8"/>
                    </a:solidFill>
                  </a:tcPr>
                </a:tc>
                <a:tc>
                  <a:txBody>
                    <a:bodyPr/>
                    <a:lstStyle/>
                    <a:p>
                      <a:pPr lvl="0" rtl="0">
                        <a:spcBef>
                          <a:spcPts val="0"/>
                        </a:spcBef>
                        <a:buNone/>
                      </a:pPr>
                      <a:r>
                        <a:rPr lang="en"/>
                        <a:t>0.591</a:t>
                      </a:r>
                    </a:p>
                  </a:txBody>
                  <a:tcPr marL="91425" marR="91425" marT="91425" marB="91425">
                    <a:solidFill>
                      <a:srgbClr val="C9DAF8"/>
                    </a:solidFill>
                  </a:tcPr>
                </a:tc>
                <a:tc>
                  <a:txBody>
                    <a:bodyPr/>
                    <a:lstStyle/>
                    <a:p>
                      <a:pPr lvl="0" rtl="0">
                        <a:spcBef>
                          <a:spcPts val="0"/>
                        </a:spcBef>
                        <a:buNone/>
                      </a:pPr>
                      <a:r>
                        <a:rPr lang="en"/>
                        <a:t>0.182</a:t>
                      </a:r>
                    </a:p>
                  </a:txBody>
                  <a:tcPr marL="91425" marR="91425" marT="91425" marB="91425">
                    <a:solidFill>
                      <a:srgbClr val="C9DAF8"/>
                    </a:solidFill>
                  </a:tcPr>
                </a:tc>
                <a:extLst>
                  <a:ext uri="{0D108BD9-81ED-4DB2-BD59-A6C34878D82A}">
                    <a16:rowId xmlns:a16="http://schemas.microsoft.com/office/drawing/2014/main" val="10005"/>
                  </a:ext>
                </a:extLst>
              </a:tr>
              <a:tr h="399750">
                <a:tc>
                  <a:txBody>
                    <a:bodyPr/>
                    <a:lstStyle/>
                    <a:p>
                      <a:pPr lvl="0" rtl="0">
                        <a:spcBef>
                          <a:spcPts val="0"/>
                        </a:spcBef>
                        <a:buNone/>
                      </a:pPr>
                      <a:r>
                        <a:rPr lang="en"/>
                        <a:t>KNN (k = 7)</a:t>
                      </a:r>
                    </a:p>
                  </a:txBody>
                  <a:tcPr marL="91425" marR="91425" marT="91425" marB="91425">
                    <a:solidFill>
                      <a:srgbClr val="C9DAF8"/>
                    </a:solidFill>
                  </a:tcPr>
                </a:tc>
                <a:tc>
                  <a:txBody>
                    <a:bodyPr/>
                    <a:lstStyle/>
                    <a:p>
                      <a:pPr lvl="0" rtl="0">
                        <a:spcBef>
                          <a:spcPts val="0"/>
                        </a:spcBef>
                        <a:buNone/>
                      </a:pPr>
                      <a:r>
                        <a:rPr lang="en"/>
                        <a:t>0.583</a:t>
                      </a:r>
                    </a:p>
                  </a:txBody>
                  <a:tcPr marL="91425" marR="91425" marT="91425" marB="91425">
                    <a:solidFill>
                      <a:srgbClr val="C9DAF8"/>
                    </a:solidFill>
                  </a:tcPr>
                </a:tc>
                <a:tc>
                  <a:txBody>
                    <a:bodyPr/>
                    <a:lstStyle/>
                    <a:p>
                      <a:pPr lvl="0" rtl="0">
                        <a:spcBef>
                          <a:spcPts val="0"/>
                        </a:spcBef>
                        <a:buNone/>
                      </a:pPr>
                      <a:r>
                        <a:rPr lang="en"/>
                        <a:t>0.173</a:t>
                      </a:r>
                    </a:p>
                  </a:txBody>
                  <a:tcPr marL="91425" marR="91425" marT="91425" marB="91425">
                    <a:solidFill>
                      <a:srgbClr val="C9DAF8"/>
                    </a:solidFill>
                  </a:tcPr>
                </a:tc>
                <a:extLst>
                  <a:ext uri="{0D108BD9-81ED-4DB2-BD59-A6C34878D82A}">
                    <a16:rowId xmlns:a16="http://schemas.microsoft.com/office/drawing/2014/main" val="10006"/>
                  </a:ext>
                </a:extLst>
              </a:tr>
              <a:tr h="399750">
                <a:tc>
                  <a:txBody>
                    <a:bodyPr/>
                    <a:lstStyle/>
                    <a:p>
                      <a:pPr lvl="0" rtl="0">
                        <a:spcBef>
                          <a:spcPts val="0"/>
                        </a:spcBef>
                        <a:buNone/>
                      </a:pPr>
                      <a:r>
                        <a:rPr lang="en"/>
                        <a:t>Bagging</a:t>
                      </a:r>
                    </a:p>
                  </a:txBody>
                  <a:tcPr marL="91425" marR="91425" marT="91425" marB="91425">
                    <a:solidFill>
                      <a:srgbClr val="C9DAF8"/>
                    </a:solidFill>
                  </a:tcPr>
                </a:tc>
                <a:tc>
                  <a:txBody>
                    <a:bodyPr/>
                    <a:lstStyle/>
                    <a:p>
                      <a:pPr lvl="0" rtl="0">
                        <a:spcBef>
                          <a:spcPts val="0"/>
                        </a:spcBef>
                        <a:buNone/>
                      </a:pPr>
                      <a:r>
                        <a:rPr lang="en"/>
                        <a:t>0.681</a:t>
                      </a:r>
                    </a:p>
                  </a:txBody>
                  <a:tcPr marL="91425" marR="91425" marT="91425" marB="91425">
                    <a:solidFill>
                      <a:srgbClr val="C9DAF8"/>
                    </a:solidFill>
                  </a:tcPr>
                </a:tc>
                <a:tc>
                  <a:txBody>
                    <a:bodyPr/>
                    <a:lstStyle/>
                    <a:p>
                      <a:pPr lvl="0" rtl="0">
                        <a:spcBef>
                          <a:spcPts val="0"/>
                        </a:spcBef>
                        <a:buNone/>
                      </a:pPr>
                      <a:r>
                        <a:rPr lang="en"/>
                        <a:t>0.214</a:t>
                      </a:r>
                    </a:p>
                  </a:txBody>
                  <a:tcPr marL="91425" marR="91425" marT="91425" marB="91425">
                    <a:solidFill>
                      <a:srgbClr val="C9DAF8"/>
                    </a:solidFill>
                  </a:tcPr>
                </a:tc>
                <a:extLst>
                  <a:ext uri="{0D108BD9-81ED-4DB2-BD59-A6C34878D82A}">
                    <a16:rowId xmlns:a16="http://schemas.microsoft.com/office/drawing/2014/main" val="10007"/>
                  </a:ext>
                </a:extLst>
              </a:tr>
              <a:tr h="399750">
                <a:tc>
                  <a:txBody>
                    <a:bodyPr/>
                    <a:lstStyle/>
                    <a:p>
                      <a:pPr lvl="0" rtl="0">
                        <a:spcBef>
                          <a:spcPts val="0"/>
                        </a:spcBef>
                        <a:buNone/>
                      </a:pPr>
                      <a:r>
                        <a:rPr lang="en"/>
                        <a:t>RandomForest</a:t>
                      </a:r>
                    </a:p>
                  </a:txBody>
                  <a:tcPr marL="91425" marR="91425" marT="91425" marB="91425">
                    <a:solidFill>
                      <a:srgbClr val="C9DAF8"/>
                    </a:solidFill>
                  </a:tcPr>
                </a:tc>
                <a:tc>
                  <a:txBody>
                    <a:bodyPr/>
                    <a:lstStyle/>
                    <a:p>
                      <a:pPr lvl="0" rtl="0">
                        <a:spcBef>
                          <a:spcPts val="0"/>
                        </a:spcBef>
                        <a:buNone/>
                      </a:pPr>
                      <a:r>
                        <a:rPr lang="en"/>
                        <a:t>0.668</a:t>
                      </a:r>
                    </a:p>
                  </a:txBody>
                  <a:tcPr marL="91425" marR="91425" marT="91425" marB="91425">
                    <a:solidFill>
                      <a:srgbClr val="C9DAF8"/>
                    </a:solidFill>
                  </a:tcPr>
                </a:tc>
                <a:tc>
                  <a:txBody>
                    <a:bodyPr/>
                    <a:lstStyle/>
                    <a:p>
                      <a:pPr lvl="0" rtl="0">
                        <a:spcBef>
                          <a:spcPts val="0"/>
                        </a:spcBef>
                        <a:buNone/>
                      </a:pPr>
                      <a:r>
                        <a:rPr lang="en"/>
                        <a:t>0.277</a:t>
                      </a:r>
                    </a:p>
                  </a:txBody>
                  <a:tcPr marL="91425" marR="91425" marT="91425" marB="91425">
                    <a:solidFill>
                      <a:srgbClr val="C9DAF8"/>
                    </a:solidFill>
                  </a:tcPr>
                </a:tc>
                <a:extLst>
                  <a:ext uri="{0D108BD9-81ED-4DB2-BD59-A6C34878D82A}">
                    <a16:rowId xmlns:a16="http://schemas.microsoft.com/office/drawing/2014/main" val="10008"/>
                  </a:ext>
                </a:extLst>
              </a:tr>
              <a:tr h="399750">
                <a:tc>
                  <a:txBody>
                    <a:bodyPr/>
                    <a:lstStyle/>
                    <a:p>
                      <a:pPr lvl="0" rtl="0">
                        <a:spcBef>
                          <a:spcPts val="0"/>
                        </a:spcBef>
                        <a:buNone/>
                      </a:pPr>
                      <a:r>
                        <a:rPr lang="en"/>
                        <a:t>Boosting</a:t>
                      </a:r>
                    </a:p>
                  </a:txBody>
                  <a:tcPr marL="91425" marR="91425" marT="91425" marB="91425">
                    <a:solidFill>
                      <a:srgbClr val="C9DAF8"/>
                    </a:solidFill>
                  </a:tcPr>
                </a:tc>
                <a:tc>
                  <a:txBody>
                    <a:bodyPr/>
                    <a:lstStyle/>
                    <a:p>
                      <a:pPr lvl="0" rtl="0">
                        <a:spcBef>
                          <a:spcPts val="0"/>
                        </a:spcBef>
                        <a:buNone/>
                      </a:pPr>
                      <a:r>
                        <a:rPr lang="en"/>
                        <a:t>0.721</a:t>
                      </a:r>
                    </a:p>
                  </a:txBody>
                  <a:tcPr marL="91425" marR="91425" marT="91425" marB="91425">
                    <a:solidFill>
                      <a:srgbClr val="C9DAF8"/>
                    </a:solidFill>
                  </a:tcPr>
                </a:tc>
                <a:tc>
                  <a:txBody>
                    <a:bodyPr/>
                    <a:lstStyle/>
                    <a:p>
                      <a:pPr lvl="0" rtl="0">
                        <a:spcBef>
                          <a:spcPts val="0"/>
                        </a:spcBef>
                        <a:buNone/>
                      </a:pPr>
                      <a:r>
                        <a:rPr lang="en"/>
                        <a:t>0.274</a:t>
                      </a:r>
                    </a:p>
                  </a:txBody>
                  <a:tcPr marL="91425" marR="91425" marT="91425" marB="91425">
                    <a:solidFill>
                      <a:srgbClr val="C9DAF8"/>
                    </a:solidFill>
                  </a:tcPr>
                </a:tc>
                <a:extLst>
                  <a:ext uri="{0D108BD9-81ED-4DB2-BD59-A6C34878D82A}">
                    <a16:rowId xmlns:a16="http://schemas.microsoft.com/office/drawing/2014/main" val="10009"/>
                  </a:ext>
                </a:extLst>
              </a:tr>
            </a:tbl>
          </a:graphicData>
        </a:graphic>
      </p:graphicFrame>
      <p:graphicFrame>
        <p:nvGraphicFramePr>
          <p:cNvPr id="223" name="Shape 223"/>
          <p:cNvGraphicFramePr/>
          <p:nvPr/>
        </p:nvGraphicFramePr>
        <p:xfrm>
          <a:off x="20200" y="351250"/>
          <a:ext cx="4461300" cy="4441000"/>
        </p:xfrm>
        <a:graphic>
          <a:graphicData uri="http://schemas.openxmlformats.org/drawingml/2006/table">
            <a:tbl>
              <a:tblPr>
                <a:noFill/>
                <a:tableStyleId>{699F8E61-3A4A-4F87-9F50-BDD753D6D951}</a:tableStyleId>
              </a:tblPr>
              <a:tblGrid>
                <a:gridCol w="1487100">
                  <a:extLst>
                    <a:ext uri="{9D8B030D-6E8A-4147-A177-3AD203B41FA5}">
                      <a16:colId xmlns:a16="http://schemas.microsoft.com/office/drawing/2014/main" val="20000"/>
                    </a:ext>
                  </a:extLst>
                </a:gridCol>
                <a:gridCol w="1487100">
                  <a:extLst>
                    <a:ext uri="{9D8B030D-6E8A-4147-A177-3AD203B41FA5}">
                      <a16:colId xmlns:a16="http://schemas.microsoft.com/office/drawing/2014/main" val="20001"/>
                    </a:ext>
                  </a:extLst>
                </a:gridCol>
                <a:gridCol w="1487100">
                  <a:extLst>
                    <a:ext uri="{9D8B030D-6E8A-4147-A177-3AD203B41FA5}">
                      <a16:colId xmlns:a16="http://schemas.microsoft.com/office/drawing/2014/main" val="20002"/>
                    </a:ext>
                  </a:extLst>
                </a:gridCol>
              </a:tblGrid>
              <a:tr h="611550">
                <a:tc>
                  <a:txBody>
                    <a:bodyPr/>
                    <a:lstStyle/>
                    <a:p>
                      <a:pPr lvl="0" rtl="0">
                        <a:spcBef>
                          <a:spcPts val="0"/>
                        </a:spcBef>
                        <a:buNone/>
                      </a:pPr>
                      <a:r>
                        <a:rPr lang="en" sz="1500" b="1"/>
                        <a:t>Method</a:t>
                      </a:r>
                    </a:p>
                  </a:txBody>
                  <a:tcPr marL="91425" marR="91425" marT="91425" marB="91425">
                    <a:solidFill>
                      <a:srgbClr val="C9DAF8"/>
                    </a:solidFill>
                  </a:tcPr>
                </a:tc>
                <a:tc>
                  <a:txBody>
                    <a:bodyPr/>
                    <a:lstStyle/>
                    <a:p>
                      <a:pPr lvl="0" rtl="0">
                        <a:spcBef>
                          <a:spcPts val="0"/>
                        </a:spcBef>
                        <a:buNone/>
                      </a:pPr>
                      <a:r>
                        <a:rPr lang="en" sz="1500" b="1"/>
                        <a:t>Accuracy</a:t>
                      </a:r>
                    </a:p>
                  </a:txBody>
                  <a:tcPr marL="91425" marR="91425" marT="91425" marB="91425">
                    <a:solidFill>
                      <a:srgbClr val="C9DAF8"/>
                    </a:solidFill>
                  </a:tcPr>
                </a:tc>
                <a:tc>
                  <a:txBody>
                    <a:bodyPr/>
                    <a:lstStyle/>
                    <a:p>
                      <a:pPr lvl="0" rtl="0">
                        <a:spcBef>
                          <a:spcPts val="0"/>
                        </a:spcBef>
                        <a:buNone/>
                      </a:pPr>
                      <a:r>
                        <a:rPr lang="en" sz="1500" b="1"/>
                        <a:t>Standard Deviation</a:t>
                      </a:r>
                    </a:p>
                  </a:txBody>
                  <a:tcPr marL="91425" marR="91425" marT="91425" marB="91425">
                    <a:solidFill>
                      <a:srgbClr val="C9DAF8"/>
                    </a:solidFill>
                  </a:tcPr>
                </a:tc>
                <a:extLst>
                  <a:ext uri="{0D108BD9-81ED-4DB2-BD59-A6C34878D82A}">
                    <a16:rowId xmlns:a16="http://schemas.microsoft.com/office/drawing/2014/main" val="10000"/>
                  </a:ext>
                </a:extLst>
              </a:tr>
              <a:tr h="611550">
                <a:tc>
                  <a:txBody>
                    <a:bodyPr/>
                    <a:lstStyle/>
                    <a:p>
                      <a:pPr lvl="0" rtl="0">
                        <a:spcBef>
                          <a:spcPts val="0"/>
                        </a:spcBef>
                        <a:buNone/>
                      </a:pPr>
                      <a:r>
                        <a:rPr lang="en"/>
                        <a:t>Logistic Regression</a:t>
                      </a:r>
                    </a:p>
                  </a:txBody>
                  <a:tcPr marL="91425" marR="91425" marT="91425" marB="91425">
                    <a:solidFill>
                      <a:srgbClr val="C9DAF8"/>
                    </a:solidFill>
                  </a:tcPr>
                </a:tc>
                <a:tc>
                  <a:txBody>
                    <a:bodyPr/>
                    <a:lstStyle/>
                    <a:p>
                      <a:pPr lvl="0" rtl="0">
                        <a:spcBef>
                          <a:spcPts val="0"/>
                        </a:spcBef>
                        <a:buNone/>
                      </a:pPr>
                      <a:r>
                        <a:rPr lang="en"/>
                        <a:t>0.726</a:t>
                      </a:r>
                    </a:p>
                  </a:txBody>
                  <a:tcPr marL="91425" marR="91425" marT="91425" marB="91425">
                    <a:solidFill>
                      <a:srgbClr val="C9DAF8"/>
                    </a:solidFill>
                  </a:tcPr>
                </a:tc>
                <a:tc>
                  <a:txBody>
                    <a:bodyPr/>
                    <a:lstStyle/>
                    <a:p>
                      <a:pPr lvl="0" rtl="0">
                        <a:spcBef>
                          <a:spcPts val="0"/>
                        </a:spcBef>
                        <a:buNone/>
                      </a:pPr>
                      <a:r>
                        <a:rPr lang="en"/>
                        <a:t>0.224</a:t>
                      </a:r>
                    </a:p>
                  </a:txBody>
                  <a:tcPr marL="91425" marR="91425" marT="91425" marB="91425">
                    <a:solidFill>
                      <a:srgbClr val="C9DAF8"/>
                    </a:solidFill>
                  </a:tcPr>
                </a:tc>
                <a:extLst>
                  <a:ext uri="{0D108BD9-81ED-4DB2-BD59-A6C34878D82A}">
                    <a16:rowId xmlns:a16="http://schemas.microsoft.com/office/drawing/2014/main" val="10001"/>
                  </a:ext>
                </a:extLst>
              </a:tr>
              <a:tr h="398675">
                <a:tc>
                  <a:txBody>
                    <a:bodyPr/>
                    <a:lstStyle/>
                    <a:p>
                      <a:pPr lvl="0" rtl="0">
                        <a:spcBef>
                          <a:spcPts val="0"/>
                        </a:spcBef>
                        <a:buNone/>
                      </a:pPr>
                      <a:r>
                        <a:rPr lang="en"/>
                        <a:t>LDA</a:t>
                      </a:r>
                    </a:p>
                  </a:txBody>
                  <a:tcPr marL="91425" marR="91425" marT="91425" marB="91425">
                    <a:solidFill>
                      <a:srgbClr val="C9DAF8"/>
                    </a:solidFill>
                  </a:tcPr>
                </a:tc>
                <a:tc>
                  <a:txBody>
                    <a:bodyPr/>
                    <a:lstStyle/>
                    <a:p>
                      <a:pPr lvl="0" rtl="0">
                        <a:spcBef>
                          <a:spcPts val="0"/>
                        </a:spcBef>
                        <a:buNone/>
                      </a:pPr>
                      <a:r>
                        <a:rPr lang="en"/>
                        <a:t>0.718</a:t>
                      </a:r>
                    </a:p>
                  </a:txBody>
                  <a:tcPr marL="91425" marR="91425" marT="91425" marB="91425">
                    <a:solidFill>
                      <a:srgbClr val="C9DAF8"/>
                    </a:solidFill>
                  </a:tcPr>
                </a:tc>
                <a:tc>
                  <a:txBody>
                    <a:bodyPr/>
                    <a:lstStyle/>
                    <a:p>
                      <a:pPr lvl="0" rtl="0">
                        <a:spcBef>
                          <a:spcPts val="0"/>
                        </a:spcBef>
                        <a:buNone/>
                      </a:pPr>
                      <a:r>
                        <a:rPr lang="en"/>
                        <a:t>0.237</a:t>
                      </a:r>
                    </a:p>
                  </a:txBody>
                  <a:tcPr marL="91425" marR="91425" marT="91425" marB="91425">
                    <a:solidFill>
                      <a:srgbClr val="C9DAF8"/>
                    </a:solidFill>
                  </a:tcPr>
                </a:tc>
                <a:extLst>
                  <a:ext uri="{0D108BD9-81ED-4DB2-BD59-A6C34878D82A}">
                    <a16:rowId xmlns:a16="http://schemas.microsoft.com/office/drawing/2014/main" val="10002"/>
                  </a:ext>
                </a:extLst>
              </a:tr>
              <a:tr h="398675">
                <a:tc>
                  <a:txBody>
                    <a:bodyPr/>
                    <a:lstStyle/>
                    <a:p>
                      <a:pPr lvl="0" rtl="0">
                        <a:spcBef>
                          <a:spcPts val="0"/>
                        </a:spcBef>
                        <a:buNone/>
                      </a:pPr>
                      <a:r>
                        <a:rPr lang="en"/>
                        <a:t>QDA</a:t>
                      </a:r>
                    </a:p>
                  </a:txBody>
                  <a:tcPr marL="91425" marR="91425" marT="91425" marB="91425">
                    <a:solidFill>
                      <a:srgbClr val="C9DAF8"/>
                    </a:solidFill>
                  </a:tcPr>
                </a:tc>
                <a:tc>
                  <a:txBody>
                    <a:bodyPr/>
                    <a:lstStyle/>
                    <a:p>
                      <a:pPr lvl="0" rtl="0">
                        <a:spcBef>
                          <a:spcPts val="0"/>
                        </a:spcBef>
                        <a:buNone/>
                      </a:pPr>
                      <a:r>
                        <a:rPr lang="en"/>
                        <a:t>0.682</a:t>
                      </a:r>
                    </a:p>
                  </a:txBody>
                  <a:tcPr marL="91425" marR="91425" marT="91425" marB="91425">
                    <a:solidFill>
                      <a:srgbClr val="C9DAF8"/>
                    </a:solidFill>
                  </a:tcPr>
                </a:tc>
                <a:tc>
                  <a:txBody>
                    <a:bodyPr/>
                    <a:lstStyle/>
                    <a:p>
                      <a:pPr lvl="0" rtl="0">
                        <a:spcBef>
                          <a:spcPts val="0"/>
                        </a:spcBef>
                        <a:buNone/>
                      </a:pPr>
                      <a:r>
                        <a:rPr lang="en"/>
                        <a:t>0.234</a:t>
                      </a:r>
                    </a:p>
                  </a:txBody>
                  <a:tcPr marL="91425" marR="91425" marT="91425" marB="91425">
                    <a:solidFill>
                      <a:srgbClr val="C9DAF8"/>
                    </a:solidFill>
                  </a:tcPr>
                </a:tc>
                <a:extLst>
                  <a:ext uri="{0D108BD9-81ED-4DB2-BD59-A6C34878D82A}">
                    <a16:rowId xmlns:a16="http://schemas.microsoft.com/office/drawing/2014/main" val="10003"/>
                  </a:ext>
                </a:extLst>
              </a:tr>
              <a:tr h="398675">
                <a:tc>
                  <a:txBody>
                    <a:bodyPr/>
                    <a:lstStyle/>
                    <a:p>
                      <a:pPr lvl="0" rtl="0">
                        <a:spcBef>
                          <a:spcPts val="0"/>
                        </a:spcBef>
                        <a:buNone/>
                      </a:pPr>
                      <a:r>
                        <a:rPr lang="en"/>
                        <a:t>KNN (k = 3)</a:t>
                      </a:r>
                    </a:p>
                  </a:txBody>
                  <a:tcPr marL="91425" marR="91425" marT="91425" marB="91425">
                    <a:solidFill>
                      <a:srgbClr val="C9DAF8"/>
                    </a:solidFill>
                  </a:tcPr>
                </a:tc>
                <a:tc>
                  <a:txBody>
                    <a:bodyPr/>
                    <a:lstStyle/>
                    <a:p>
                      <a:pPr lvl="0" rtl="0">
                        <a:spcBef>
                          <a:spcPts val="0"/>
                        </a:spcBef>
                        <a:buNone/>
                      </a:pPr>
                      <a:r>
                        <a:rPr lang="en"/>
                        <a:t>0.606</a:t>
                      </a:r>
                    </a:p>
                  </a:txBody>
                  <a:tcPr marL="91425" marR="91425" marT="91425" marB="91425">
                    <a:solidFill>
                      <a:srgbClr val="C9DAF8"/>
                    </a:solidFill>
                  </a:tcPr>
                </a:tc>
                <a:tc>
                  <a:txBody>
                    <a:bodyPr/>
                    <a:lstStyle/>
                    <a:p>
                      <a:pPr lvl="0" rtl="0">
                        <a:spcBef>
                          <a:spcPts val="0"/>
                        </a:spcBef>
                        <a:buNone/>
                      </a:pPr>
                      <a:r>
                        <a:rPr lang="en"/>
                        <a:t>0.168</a:t>
                      </a:r>
                    </a:p>
                  </a:txBody>
                  <a:tcPr marL="91425" marR="91425" marT="91425" marB="91425">
                    <a:solidFill>
                      <a:srgbClr val="C9DAF8"/>
                    </a:solidFill>
                  </a:tcPr>
                </a:tc>
                <a:extLst>
                  <a:ext uri="{0D108BD9-81ED-4DB2-BD59-A6C34878D82A}">
                    <a16:rowId xmlns:a16="http://schemas.microsoft.com/office/drawing/2014/main" val="10004"/>
                  </a:ext>
                </a:extLst>
              </a:tr>
              <a:tr h="398675">
                <a:tc>
                  <a:txBody>
                    <a:bodyPr/>
                    <a:lstStyle/>
                    <a:p>
                      <a:pPr lvl="0" rtl="0">
                        <a:spcBef>
                          <a:spcPts val="0"/>
                        </a:spcBef>
                        <a:buNone/>
                      </a:pPr>
                      <a:r>
                        <a:rPr lang="en"/>
                        <a:t>KNN (k = 5)</a:t>
                      </a:r>
                    </a:p>
                  </a:txBody>
                  <a:tcPr marL="91425" marR="91425" marT="91425" marB="91425">
                    <a:solidFill>
                      <a:srgbClr val="C9DAF8"/>
                    </a:solidFill>
                  </a:tcPr>
                </a:tc>
                <a:tc>
                  <a:txBody>
                    <a:bodyPr/>
                    <a:lstStyle/>
                    <a:p>
                      <a:pPr lvl="0" rtl="0">
                        <a:spcBef>
                          <a:spcPts val="0"/>
                        </a:spcBef>
                        <a:buNone/>
                      </a:pPr>
                      <a:r>
                        <a:rPr lang="en"/>
                        <a:t>0.599</a:t>
                      </a:r>
                    </a:p>
                  </a:txBody>
                  <a:tcPr marL="91425" marR="91425" marT="91425" marB="91425">
                    <a:solidFill>
                      <a:srgbClr val="C9DAF8"/>
                    </a:solidFill>
                  </a:tcPr>
                </a:tc>
                <a:tc>
                  <a:txBody>
                    <a:bodyPr/>
                    <a:lstStyle/>
                    <a:p>
                      <a:pPr lvl="0" rtl="0">
                        <a:spcBef>
                          <a:spcPts val="0"/>
                        </a:spcBef>
                        <a:buNone/>
                      </a:pPr>
                      <a:r>
                        <a:rPr lang="en"/>
                        <a:t>0.182</a:t>
                      </a:r>
                    </a:p>
                  </a:txBody>
                  <a:tcPr marL="91425" marR="91425" marT="91425" marB="91425">
                    <a:solidFill>
                      <a:srgbClr val="C9DAF8"/>
                    </a:solidFill>
                  </a:tcPr>
                </a:tc>
                <a:extLst>
                  <a:ext uri="{0D108BD9-81ED-4DB2-BD59-A6C34878D82A}">
                    <a16:rowId xmlns:a16="http://schemas.microsoft.com/office/drawing/2014/main" val="10005"/>
                  </a:ext>
                </a:extLst>
              </a:tr>
              <a:tr h="398675">
                <a:tc>
                  <a:txBody>
                    <a:bodyPr/>
                    <a:lstStyle/>
                    <a:p>
                      <a:pPr lvl="0" rtl="0">
                        <a:spcBef>
                          <a:spcPts val="0"/>
                        </a:spcBef>
                        <a:buNone/>
                      </a:pPr>
                      <a:r>
                        <a:rPr lang="en"/>
                        <a:t>KNN (k = 7)</a:t>
                      </a:r>
                    </a:p>
                  </a:txBody>
                  <a:tcPr marL="91425" marR="91425" marT="91425" marB="91425">
                    <a:solidFill>
                      <a:srgbClr val="C9DAF8"/>
                    </a:solidFill>
                  </a:tcPr>
                </a:tc>
                <a:tc>
                  <a:txBody>
                    <a:bodyPr/>
                    <a:lstStyle/>
                    <a:p>
                      <a:pPr lvl="0" rtl="0">
                        <a:spcBef>
                          <a:spcPts val="0"/>
                        </a:spcBef>
                        <a:buNone/>
                      </a:pPr>
                      <a:r>
                        <a:rPr lang="en"/>
                        <a:t>0.589</a:t>
                      </a:r>
                    </a:p>
                  </a:txBody>
                  <a:tcPr marL="91425" marR="91425" marT="91425" marB="91425">
                    <a:solidFill>
                      <a:srgbClr val="C9DAF8"/>
                    </a:solidFill>
                  </a:tcPr>
                </a:tc>
                <a:tc>
                  <a:txBody>
                    <a:bodyPr/>
                    <a:lstStyle/>
                    <a:p>
                      <a:pPr lvl="0" rtl="0">
                        <a:spcBef>
                          <a:spcPts val="0"/>
                        </a:spcBef>
                        <a:buNone/>
                      </a:pPr>
                      <a:r>
                        <a:rPr lang="en"/>
                        <a:t>0.173</a:t>
                      </a:r>
                    </a:p>
                  </a:txBody>
                  <a:tcPr marL="91425" marR="91425" marT="91425" marB="91425">
                    <a:solidFill>
                      <a:srgbClr val="C9DAF8"/>
                    </a:solidFill>
                  </a:tcPr>
                </a:tc>
                <a:extLst>
                  <a:ext uri="{0D108BD9-81ED-4DB2-BD59-A6C34878D82A}">
                    <a16:rowId xmlns:a16="http://schemas.microsoft.com/office/drawing/2014/main" val="10006"/>
                  </a:ext>
                </a:extLst>
              </a:tr>
              <a:tr h="398675">
                <a:tc>
                  <a:txBody>
                    <a:bodyPr/>
                    <a:lstStyle/>
                    <a:p>
                      <a:pPr lvl="0" rtl="0">
                        <a:spcBef>
                          <a:spcPts val="0"/>
                        </a:spcBef>
                        <a:buNone/>
                      </a:pPr>
                      <a:r>
                        <a:rPr lang="en"/>
                        <a:t>Bagging</a:t>
                      </a:r>
                    </a:p>
                  </a:txBody>
                  <a:tcPr marL="91425" marR="91425" marT="91425" marB="91425">
                    <a:solidFill>
                      <a:srgbClr val="C9DAF8"/>
                    </a:solidFill>
                  </a:tcPr>
                </a:tc>
                <a:tc>
                  <a:txBody>
                    <a:bodyPr/>
                    <a:lstStyle/>
                    <a:p>
                      <a:pPr lvl="0" rtl="0">
                        <a:spcBef>
                          <a:spcPts val="0"/>
                        </a:spcBef>
                        <a:buNone/>
                      </a:pPr>
                      <a:r>
                        <a:rPr lang="en"/>
                        <a:t>0.684</a:t>
                      </a:r>
                    </a:p>
                  </a:txBody>
                  <a:tcPr marL="91425" marR="91425" marT="91425" marB="91425">
                    <a:solidFill>
                      <a:srgbClr val="C9DAF8"/>
                    </a:solidFill>
                  </a:tcPr>
                </a:tc>
                <a:tc>
                  <a:txBody>
                    <a:bodyPr/>
                    <a:lstStyle/>
                    <a:p>
                      <a:pPr lvl="0" rtl="0">
                        <a:spcBef>
                          <a:spcPts val="0"/>
                        </a:spcBef>
                        <a:buNone/>
                      </a:pPr>
                      <a:r>
                        <a:rPr lang="en"/>
                        <a:t>0.035</a:t>
                      </a:r>
                    </a:p>
                  </a:txBody>
                  <a:tcPr marL="91425" marR="91425" marT="91425" marB="91425">
                    <a:solidFill>
                      <a:srgbClr val="C9DAF8"/>
                    </a:solidFill>
                  </a:tcPr>
                </a:tc>
                <a:extLst>
                  <a:ext uri="{0D108BD9-81ED-4DB2-BD59-A6C34878D82A}">
                    <a16:rowId xmlns:a16="http://schemas.microsoft.com/office/drawing/2014/main" val="10007"/>
                  </a:ext>
                </a:extLst>
              </a:tr>
              <a:tr h="398675">
                <a:tc>
                  <a:txBody>
                    <a:bodyPr/>
                    <a:lstStyle/>
                    <a:p>
                      <a:pPr lvl="0" rtl="0">
                        <a:spcBef>
                          <a:spcPts val="0"/>
                        </a:spcBef>
                        <a:buNone/>
                      </a:pPr>
                      <a:r>
                        <a:rPr lang="en"/>
                        <a:t>RandomForest</a:t>
                      </a:r>
                    </a:p>
                  </a:txBody>
                  <a:tcPr marL="91425" marR="91425" marT="91425" marB="91425">
                    <a:solidFill>
                      <a:srgbClr val="C9DAF8"/>
                    </a:solidFill>
                  </a:tcPr>
                </a:tc>
                <a:tc>
                  <a:txBody>
                    <a:bodyPr/>
                    <a:lstStyle/>
                    <a:p>
                      <a:pPr lvl="0" rtl="0">
                        <a:spcBef>
                          <a:spcPts val="0"/>
                        </a:spcBef>
                        <a:buNone/>
                      </a:pPr>
                      <a:r>
                        <a:rPr lang="en"/>
                        <a:t>0.679</a:t>
                      </a:r>
                    </a:p>
                  </a:txBody>
                  <a:tcPr marL="91425" marR="91425" marT="91425" marB="91425">
                    <a:solidFill>
                      <a:srgbClr val="C9DAF8"/>
                    </a:solidFill>
                  </a:tcPr>
                </a:tc>
                <a:tc>
                  <a:txBody>
                    <a:bodyPr/>
                    <a:lstStyle/>
                    <a:p>
                      <a:pPr lvl="0" rtl="0">
                        <a:spcBef>
                          <a:spcPts val="0"/>
                        </a:spcBef>
                        <a:buNone/>
                      </a:pPr>
                      <a:r>
                        <a:rPr lang="en"/>
                        <a:t>0.266</a:t>
                      </a:r>
                    </a:p>
                  </a:txBody>
                  <a:tcPr marL="91425" marR="91425" marT="91425" marB="91425">
                    <a:solidFill>
                      <a:srgbClr val="C9DAF8"/>
                    </a:solidFill>
                  </a:tcPr>
                </a:tc>
                <a:extLst>
                  <a:ext uri="{0D108BD9-81ED-4DB2-BD59-A6C34878D82A}">
                    <a16:rowId xmlns:a16="http://schemas.microsoft.com/office/drawing/2014/main" val="10008"/>
                  </a:ext>
                </a:extLst>
              </a:tr>
              <a:tr h="398675">
                <a:tc>
                  <a:txBody>
                    <a:bodyPr/>
                    <a:lstStyle/>
                    <a:p>
                      <a:pPr lvl="0" rtl="0">
                        <a:spcBef>
                          <a:spcPts val="0"/>
                        </a:spcBef>
                        <a:buNone/>
                      </a:pPr>
                      <a:r>
                        <a:rPr lang="en"/>
                        <a:t>Boosting</a:t>
                      </a:r>
                    </a:p>
                  </a:txBody>
                  <a:tcPr marL="91425" marR="91425" marT="91425" marB="91425">
                    <a:solidFill>
                      <a:srgbClr val="C9DAF8"/>
                    </a:solidFill>
                  </a:tcPr>
                </a:tc>
                <a:tc>
                  <a:txBody>
                    <a:bodyPr/>
                    <a:lstStyle/>
                    <a:p>
                      <a:pPr lvl="0" rtl="0">
                        <a:spcBef>
                          <a:spcPts val="0"/>
                        </a:spcBef>
                        <a:buNone/>
                      </a:pPr>
                      <a:r>
                        <a:rPr lang="en"/>
                        <a:t>0.661</a:t>
                      </a:r>
                    </a:p>
                  </a:txBody>
                  <a:tcPr marL="91425" marR="91425" marT="91425" marB="91425">
                    <a:solidFill>
                      <a:srgbClr val="C9DAF8"/>
                    </a:solidFill>
                  </a:tcPr>
                </a:tc>
                <a:tc>
                  <a:txBody>
                    <a:bodyPr/>
                    <a:lstStyle/>
                    <a:p>
                      <a:pPr lvl="0" rtl="0">
                        <a:spcBef>
                          <a:spcPts val="0"/>
                        </a:spcBef>
                        <a:buNone/>
                      </a:pPr>
                      <a:r>
                        <a:rPr lang="en"/>
                        <a:t>0.283</a:t>
                      </a:r>
                    </a:p>
                  </a:txBody>
                  <a:tcPr marL="91425" marR="91425" marT="91425" marB="91425">
                    <a:solidFill>
                      <a:srgbClr val="C9DAF8"/>
                    </a:solidFill>
                  </a:tcPr>
                </a:tc>
                <a:extLst>
                  <a:ext uri="{0D108BD9-81ED-4DB2-BD59-A6C34878D82A}">
                    <a16:rowId xmlns:a16="http://schemas.microsoft.com/office/drawing/2014/main" val="10009"/>
                  </a:ext>
                </a:extLst>
              </a:tr>
            </a:tbl>
          </a:graphicData>
        </a:graphic>
      </p:graphicFrame>
      <p:sp>
        <p:nvSpPr>
          <p:cNvPr id="224" name="Shape 224"/>
          <p:cNvSpPr txBox="1"/>
          <p:nvPr/>
        </p:nvSpPr>
        <p:spPr>
          <a:xfrm>
            <a:off x="1521487" y="4595025"/>
            <a:ext cx="1669500" cy="686100"/>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FFFFFF"/>
                </a:solidFill>
              </a:rPr>
              <a:t>Katie</a:t>
            </a:r>
          </a:p>
        </p:txBody>
      </p:sp>
      <p:sp>
        <p:nvSpPr>
          <p:cNvPr id="225" name="Shape 225"/>
          <p:cNvSpPr txBox="1"/>
          <p:nvPr/>
        </p:nvSpPr>
        <p:spPr>
          <a:xfrm>
            <a:off x="6003575" y="4686675"/>
            <a:ext cx="1033800" cy="502800"/>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FFFFFF"/>
                </a:solidFill>
              </a:rPr>
              <a:t>Garrett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87900" y="534875"/>
            <a:ext cx="8368200" cy="6093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r>
              <a:rPr lang="en"/>
              <a:t>Predicting Gender - </a:t>
            </a:r>
            <a:r>
              <a:rPr lang="en" sz="2400"/>
              <a:t>AdaBoost and Bernoulli Boosting Algorithms for Various Numbers of Trees</a:t>
            </a:r>
          </a:p>
        </p:txBody>
      </p:sp>
      <p:sp>
        <p:nvSpPr>
          <p:cNvPr id="231" name="Shape 231"/>
          <p:cNvSpPr txBox="1">
            <a:spLocks noGrp="1"/>
          </p:cNvSpPr>
          <p:nvPr>
            <p:ph type="body" idx="1"/>
          </p:nvPr>
        </p:nvSpPr>
        <p:spPr>
          <a:xfrm>
            <a:off x="387900" y="1423475"/>
            <a:ext cx="4383000" cy="3576600"/>
          </a:xfrm>
          <a:prstGeom prst="rect">
            <a:avLst/>
          </a:prstGeom>
        </p:spPr>
        <p:txBody>
          <a:bodyPr lIns="91425" tIns="91425" rIns="91425" bIns="91425" anchor="t" anchorCtr="0">
            <a:noAutofit/>
          </a:bodyPr>
          <a:lstStyle/>
          <a:p>
            <a:pPr lvl="0">
              <a:spcBef>
                <a:spcPts val="0"/>
              </a:spcBef>
              <a:buNone/>
            </a:pPr>
            <a:r>
              <a:rPr lang="en" sz="1900">
                <a:solidFill>
                  <a:srgbClr val="00FFFF"/>
                </a:solidFill>
              </a:rPr>
              <a:t>AdaBoost</a:t>
            </a:r>
            <a:r>
              <a:rPr lang="en" sz="1900"/>
              <a:t> and </a:t>
            </a:r>
            <a:r>
              <a:rPr lang="en" sz="1900">
                <a:solidFill>
                  <a:srgbClr val="00FFFF"/>
                </a:solidFill>
              </a:rPr>
              <a:t>Bernoulli</a:t>
            </a:r>
            <a:r>
              <a:rPr lang="en" sz="1900"/>
              <a:t> boosting algorithms were used to predict gender using the 109 b-vector covariates. </a:t>
            </a:r>
          </a:p>
          <a:p>
            <a:pPr lvl="0">
              <a:spcBef>
                <a:spcPts val="0"/>
              </a:spcBef>
              <a:buNone/>
            </a:pPr>
            <a:r>
              <a:rPr lang="en" sz="1900"/>
              <a:t>Both models were evaluated with 5-fold CV.</a:t>
            </a:r>
          </a:p>
          <a:p>
            <a:pPr lvl="0" rtl="0">
              <a:spcBef>
                <a:spcPts val="0"/>
              </a:spcBef>
              <a:buNone/>
            </a:pPr>
            <a:r>
              <a:rPr lang="en" sz="1900"/>
              <a:t>Performance differs with shrinkage, which controls the rate at which the trees learn (slow vs. fast learning).</a:t>
            </a:r>
          </a:p>
        </p:txBody>
      </p:sp>
      <p:pic>
        <p:nvPicPr>
          <p:cNvPr id="232" name="Shape 232" descr="ada.png"/>
          <p:cNvPicPr preferRelativeResize="0"/>
          <p:nvPr/>
        </p:nvPicPr>
        <p:blipFill rotWithShape="1">
          <a:blip r:embed="rId3">
            <a:alphaModFix/>
          </a:blip>
          <a:srcRect/>
          <a:stretch/>
        </p:blipFill>
        <p:spPr>
          <a:xfrm>
            <a:off x="4953577" y="1094249"/>
            <a:ext cx="3967223" cy="3999374"/>
          </a:xfrm>
          <a:prstGeom prst="rect">
            <a:avLst/>
          </a:prstGeom>
          <a:noFill/>
          <a:ln>
            <a:noFill/>
          </a:ln>
        </p:spPr>
      </p:pic>
      <p:sp>
        <p:nvSpPr>
          <p:cNvPr id="233" name="Shape 233"/>
          <p:cNvSpPr txBox="1"/>
          <p:nvPr/>
        </p:nvSpPr>
        <p:spPr>
          <a:xfrm>
            <a:off x="7939975" y="1625700"/>
            <a:ext cx="943200" cy="299700"/>
          </a:xfrm>
          <a:prstGeom prst="rect">
            <a:avLst/>
          </a:prstGeom>
          <a:noFill/>
          <a:ln>
            <a:noFill/>
          </a:ln>
        </p:spPr>
        <p:txBody>
          <a:bodyPr lIns="91425" tIns="91425" rIns="91425" bIns="91425" anchor="t" anchorCtr="0">
            <a:noAutofit/>
          </a:bodyPr>
          <a:lstStyle/>
          <a:p>
            <a:pPr lvl="0">
              <a:spcBef>
                <a:spcPts val="0"/>
              </a:spcBef>
              <a:buNone/>
            </a:pPr>
            <a:r>
              <a:rPr lang="en" sz="800"/>
              <a:t>Overfitting?</a:t>
            </a:r>
          </a:p>
        </p:txBody>
      </p:sp>
      <p:cxnSp>
        <p:nvCxnSpPr>
          <p:cNvPr id="234" name="Shape 234"/>
          <p:cNvCxnSpPr>
            <a:stCxn id="233" idx="1"/>
          </p:cNvCxnSpPr>
          <p:nvPr/>
        </p:nvCxnSpPr>
        <p:spPr>
          <a:xfrm flipH="1">
            <a:off x="7279675" y="1775550"/>
            <a:ext cx="660300" cy="1497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Predicting Age - </a:t>
            </a:r>
            <a:r>
              <a:rPr lang="en" sz="2400"/>
              <a:t>Description</a:t>
            </a:r>
          </a:p>
        </p:txBody>
      </p:sp>
      <p:sp>
        <p:nvSpPr>
          <p:cNvPr id="240" name="Shape 24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sz="2000"/>
              <a:t>We predicted numeric age of the subjects in the FG-NET dataset using 109 b-vector parameters as predictors. The methods we considered here were bagging, random forests, and boosting. </a:t>
            </a:r>
          </a:p>
          <a:p>
            <a:pPr lvl="0">
              <a:spcBef>
                <a:spcPts val="0"/>
              </a:spcBef>
              <a:buNone/>
            </a:pPr>
            <a:r>
              <a:rPr lang="en" sz="2000"/>
              <a:t>We used 5-Fold Cross-Validation and LOPO Cross-Validation for each method.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244625" y="231725"/>
            <a:ext cx="3806700" cy="1362300"/>
          </a:xfrm>
          <a:prstGeom prst="rect">
            <a:avLst/>
          </a:prstGeom>
        </p:spPr>
        <p:txBody>
          <a:bodyPr lIns="91425" tIns="91425" rIns="91425" bIns="91425" anchor="b" anchorCtr="0">
            <a:noAutofit/>
          </a:bodyPr>
          <a:lstStyle/>
          <a:p>
            <a:pPr lvl="0">
              <a:spcBef>
                <a:spcPts val="0"/>
              </a:spcBef>
              <a:buNone/>
            </a:pPr>
            <a:r>
              <a:rPr lang="en" sz="3000"/>
              <a:t>Predicting Age-</a:t>
            </a:r>
            <a:r>
              <a:rPr lang="en"/>
              <a:t> Comparison of MSE by Regression Method</a:t>
            </a:r>
          </a:p>
        </p:txBody>
      </p:sp>
      <p:pic>
        <p:nvPicPr>
          <p:cNvPr id="246" name="Shape 246" descr="plot.png"/>
          <p:cNvPicPr preferRelativeResize="0"/>
          <p:nvPr/>
        </p:nvPicPr>
        <p:blipFill rotWithShape="1">
          <a:blip r:embed="rId3">
            <a:alphaModFix/>
          </a:blip>
          <a:srcRect/>
          <a:stretch/>
        </p:blipFill>
        <p:spPr>
          <a:xfrm>
            <a:off x="4424974" y="346787"/>
            <a:ext cx="4449926" cy="4449926"/>
          </a:xfrm>
          <a:prstGeom prst="rect">
            <a:avLst/>
          </a:prstGeom>
          <a:noFill/>
          <a:ln>
            <a:noFill/>
          </a:ln>
        </p:spPr>
      </p:pic>
      <p:sp>
        <p:nvSpPr>
          <p:cNvPr id="247" name="Shape 247"/>
          <p:cNvSpPr txBox="1"/>
          <p:nvPr/>
        </p:nvSpPr>
        <p:spPr>
          <a:xfrm>
            <a:off x="244625" y="1680000"/>
            <a:ext cx="4066200" cy="3310800"/>
          </a:xfrm>
          <a:prstGeom prst="rect">
            <a:avLst/>
          </a:prstGeom>
          <a:noFill/>
          <a:ln>
            <a:noFill/>
          </a:ln>
        </p:spPr>
        <p:txBody>
          <a:bodyPr lIns="91425" tIns="91425" rIns="91425" bIns="91425" anchor="t" anchorCtr="0">
            <a:noAutofit/>
          </a:bodyPr>
          <a:lstStyle/>
          <a:p>
            <a:pPr lvl="0">
              <a:spcBef>
                <a:spcPts val="0"/>
              </a:spcBef>
              <a:buNone/>
            </a:pPr>
            <a:r>
              <a:rPr lang="en" sz="1700">
                <a:solidFill>
                  <a:srgbClr val="F3F3F3"/>
                </a:solidFill>
              </a:rPr>
              <a:t>The bagging, boosting, and random forests methods were used to predict age for various tree sizes. </a:t>
            </a:r>
          </a:p>
          <a:p>
            <a:pPr lvl="0">
              <a:spcBef>
                <a:spcPts val="0"/>
              </a:spcBef>
              <a:buNone/>
            </a:pPr>
            <a:endParaRPr sz="1700">
              <a:solidFill>
                <a:srgbClr val="F3F3F3"/>
              </a:solidFill>
            </a:endParaRPr>
          </a:p>
          <a:p>
            <a:pPr lvl="0">
              <a:spcBef>
                <a:spcPts val="0"/>
              </a:spcBef>
              <a:buNone/>
            </a:pPr>
            <a:r>
              <a:rPr lang="en" sz="1700">
                <a:solidFill>
                  <a:srgbClr val="F3F3F3"/>
                </a:solidFill>
              </a:rPr>
              <a:t>As the plot indicates, the MSE (calculated from 5-Fold Cross Validation) decreases as the number of trees increases. </a:t>
            </a:r>
          </a:p>
          <a:p>
            <a:pPr lvl="0">
              <a:spcBef>
                <a:spcPts val="0"/>
              </a:spcBef>
              <a:buNone/>
            </a:pPr>
            <a:endParaRPr sz="1700">
              <a:solidFill>
                <a:srgbClr val="F3F3F3"/>
              </a:solidFill>
            </a:endParaRPr>
          </a:p>
          <a:p>
            <a:pPr lvl="0">
              <a:spcBef>
                <a:spcPts val="0"/>
              </a:spcBef>
              <a:buNone/>
            </a:pPr>
            <a:r>
              <a:rPr lang="en" sz="1700">
                <a:solidFill>
                  <a:srgbClr val="F3F3F3"/>
                </a:solidFill>
              </a:rPr>
              <a:t>The number of trees varies between methods due to </a:t>
            </a:r>
            <a:r>
              <a:rPr lang="en" sz="1700">
                <a:solidFill>
                  <a:srgbClr val="00FFFF"/>
                </a:solidFill>
              </a:rPr>
              <a:t>computational challenges.</a:t>
            </a:r>
            <a:r>
              <a:rPr lang="en" sz="1700">
                <a:solidFill>
                  <a:srgbClr val="F3F3F3"/>
                </a:solidFill>
              </a:rPr>
              <a:t> </a:t>
            </a:r>
          </a:p>
          <a:p>
            <a:pPr lvl="0">
              <a:spcBef>
                <a:spcPts val="0"/>
              </a:spcBef>
              <a:buNone/>
            </a:pPr>
            <a:endParaRPr>
              <a:solidFill>
                <a:srgbClr val="F3F3F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87900" y="316650"/>
            <a:ext cx="3990000" cy="1159500"/>
          </a:xfrm>
          <a:prstGeom prst="rect">
            <a:avLst/>
          </a:prstGeom>
        </p:spPr>
        <p:txBody>
          <a:bodyPr lIns="91425" tIns="91425" rIns="91425" bIns="91425" anchor="b" anchorCtr="0">
            <a:noAutofit/>
          </a:bodyPr>
          <a:lstStyle/>
          <a:p>
            <a:pPr lvl="0">
              <a:spcBef>
                <a:spcPts val="0"/>
              </a:spcBef>
              <a:buNone/>
            </a:pPr>
            <a:r>
              <a:rPr lang="en"/>
              <a:t>Predicting Age- Changing Number of Variables in Random Forest</a:t>
            </a:r>
          </a:p>
        </p:txBody>
      </p:sp>
      <p:sp>
        <p:nvSpPr>
          <p:cNvPr id="253" name="Shape 253"/>
          <p:cNvSpPr txBox="1">
            <a:spLocks noGrp="1"/>
          </p:cNvSpPr>
          <p:nvPr>
            <p:ph type="body" idx="1"/>
          </p:nvPr>
        </p:nvSpPr>
        <p:spPr>
          <a:xfrm>
            <a:off x="387900" y="1661475"/>
            <a:ext cx="3906600" cy="3326400"/>
          </a:xfrm>
          <a:prstGeom prst="rect">
            <a:avLst/>
          </a:prstGeom>
        </p:spPr>
        <p:txBody>
          <a:bodyPr lIns="91425" tIns="91425" rIns="91425" bIns="91425" anchor="t" anchorCtr="0">
            <a:noAutofit/>
          </a:bodyPr>
          <a:lstStyle/>
          <a:p>
            <a:pPr marL="457200" lvl="0" rtl="0">
              <a:spcBef>
                <a:spcPts val="0"/>
              </a:spcBef>
              <a:spcAft>
                <a:spcPts val="0"/>
              </a:spcAft>
              <a:buSzPct val="100000"/>
            </a:pPr>
            <a:r>
              <a:rPr lang="en" sz="1600" dirty="0"/>
              <a:t>Trees in a random forest are based on only some of the </a:t>
            </a:r>
            <a:r>
              <a:rPr lang="en" sz="1600" b="1" dirty="0">
                <a:solidFill>
                  <a:srgbClr val="00FFFF"/>
                </a:solidFill>
              </a:rPr>
              <a:t>p</a:t>
            </a:r>
            <a:r>
              <a:rPr lang="en" sz="1600" b="1" dirty="0"/>
              <a:t> </a:t>
            </a:r>
            <a:r>
              <a:rPr lang="en" sz="1600" dirty="0"/>
              <a:t>total covariates.</a:t>
            </a:r>
          </a:p>
          <a:p>
            <a:pPr marL="914400" lvl="1" rtl="0">
              <a:spcBef>
                <a:spcPts val="0"/>
              </a:spcBef>
              <a:spcAft>
                <a:spcPts val="0"/>
              </a:spcAft>
              <a:buSzPct val="100000"/>
            </a:pPr>
            <a:r>
              <a:rPr lang="en" sz="1400" dirty="0"/>
              <a:t>For regression, typically </a:t>
            </a:r>
            <a:r>
              <a:rPr lang="en" sz="1400" b="1" dirty="0">
                <a:solidFill>
                  <a:srgbClr val="00FFFF"/>
                </a:solidFill>
              </a:rPr>
              <a:t>p/3</a:t>
            </a:r>
            <a:r>
              <a:rPr lang="en" sz="1400" b="1" dirty="0"/>
              <a:t>.</a:t>
            </a:r>
          </a:p>
          <a:p>
            <a:pPr marL="914400" lvl="1" rtl="0">
              <a:spcBef>
                <a:spcPts val="0"/>
              </a:spcBef>
              <a:spcAft>
                <a:spcPts val="0"/>
              </a:spcAft>
              <a:buSzPct val="100000"/>
            </a:pPr>
            <a:r>
              <a:rPr lang="en" sz="1400" dirty="0"/>
              <a:t>For classification, typically </a:t>
            </a:r>
            <a:r>
              <a:rPr lang="en" sz="1400" b="1" dirty="0">
                <a:solidFill>
                  <a:srgbClr val="00FFFF"/>
                </a:solidFill>
              </a:rPr>
              <a:t>sqrt(p).</a:t>
            </a:r>
          </a:p>
          <a:p>
            <a:pPr marL="457200" lvl="0" rtl="0">
              <a:spcBef>
                <a:spcPts val="0"/>
              </a:spcBef>
              <a:spcAft>
                <a:spcPts val="0"/>
              </a:spcAft>
              <a:buSzPct val="100000"/>
            </a:pPr>
            <a:r>
              <a:rPr lang="en" sz="1600" dirty="0"/>
              <a:t>The red line represents </a:t>
            </a:r>
            <a:r>
              <a:rPr lang="en" sz="1600" dirty="0">
                <a:solidFill>
                  <a:srgbClr val="00FFFF"/>
                </a:solidFill>
              </a:rPr>
              <a:t>p/3 = 36.3</a:t>
            </a:r>
          </a:p>
          <a:p>
            <a:pPr marL="457200" lvl="0" rtl="0">
              <a:spcBef>
                <a:spcPts val="0"/>
              </a:spcBef>
              <a:spcAft>
                <a:spcPts val="0"/>
              </a:spcAft>
              <a:buSzPct val="100000"/>
            </a:pPr>
            <a:r>
              <a:rPr lang="en" sz="1600" dirty="0"/>
              <a:t>We achieved higher performance with more predictors.</a:t>
            </a:r>
          </a:p>
          <a:p>
            <a:pPr marL="914400" lvl="1" rtl="0">
              <a:spcBef>
                <a:spcPts val="0"/>
              </a:spcBef>
              <a:spcAft>
                <a:spcPts val="0"/>
              </a:spcAft>
              <a:buSzPct val="100000"/>
            </a:pPr>
            <a:r>
              <a:rPr lang="en" sz="1400" dirty="0"/>
              <a:t>There is no ideal model for every problem.</a:t>
            </a:r>
          </a:p>
          <a:p>
            <a:pPr marL="914400" lvl="1">
              <a:spcBef>
                <a:spcPts val="0"/>
              </a:spcBef>
              <a:spcAft>
                <a:spcPts val="0"/>
              </a:spcAft>
              <a:buSzPct val="100000"/>
            </a:pPr>
            <a:r>
              <a:rPr lang="en" sz="1400" dirty="0"/>
              <a:t>Model selection is important.</a:t>
            </a:r>
          </a:p>
        </p:txBody>
      </p:sp>
      <p:pic>
        <p:nvPicPr>
          <p:cNvPr id="254" name="Shape 254" descr="mse_p.png"/>
          <p:cNvPicPr preferRelativeResize="0"/>
          <p:nvPr/>
        </p:nvPicPr>
        <p:blipFill>
          <a:blip r:embed="rId3">
            <a:alphaModFix/>
          </a:blip>
          <a:stretch>
            <a:fillRect/>
          </a:stretch>
        </p:blipFill>
        <p:spPr>
          <a:xfrm>
            <a:off x="4413775" y="751675"/>
            <a:ext cx="4461299" cy="40688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Conclusions </a:t>
            </a:r>
          </a:p>
        </p:txBody>
      </p:sp>
      <p:sp>
        <p:nvSpPr>
          <p:cNvPr id="260" name="Shape 26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Accuracies for LOPO tend to be much more</a:t>
            </a:r>
            <a:r>
              <a:rPr lang="en">
                <a:solidFill>
                  <a:srgbClr val="00FFFF"/>
                </a:solidFill>
              </a:rPr>
              <a:t> stable</a:t>
            </a:r>
            <a:r>
              <a:rPr lang="en"/>
              <a:t> than accuracies for 5-Fold CV. </a:t>
            </a:r>
          </a:p>
          <a:p>
            <a:pPr lvl="0">
              <a:spcBef>
                <a:spcPts val="0"/>
              </a:spcBef>
              <a:buNone/>
            </a:pPr>
            <a:r>
              <a:rPr lang="en"/>
              <a:t>The definition of the folds for 5-Fold CV has a notable effect on the results for gender classification on FG-NET. </a:t>
            </a:r>
          </a:p>
          <a:p>
            <a:pPr lvl="0">
              <a:spcBef>
                <a:spcPts val="0"/>
              </a:spcBef>
              <a:buNone/>
            </a:pPr>
            <a:r>
              <a:rPr lang="en">
                <a:solidFill>
                  <a:srgbClr val="00FFFF"/>
                </a:solidFill>
              </a:rPr>
              <a:t>Cross-validation</a:t>
            </a:r>
            <a:r>
              <a:rPr lang="en"/>
              <a:t> is important when </a:t>
            </a:r>
            <a:r>
              <a:rPr lang="en">
                <a:solidFill>
                  <a:srgbClr val="00FFFF"/>
                </a:solidFill>
              </a:rPr>
              <a:t>tuning parameters</a:t>
            </a:r>
            <a:r>
              <a:rPr lang="en"/>
              <a:t>.  Testing out different values for parameters can often yield improved results.</a:t>
            </a:r>
          </a:p>
          <a:p>
            <a:pPr lvl="0">
              <a:spcBef>
                <a:spcPts val="0"/>
              </a:spcBef>
              <a:buNone/>
            </a:pPr>
            <a:r>
              <a:rPr lang="en"/>
              <a:t>Differences in performance for </a:t>
            </a:r>
            <a:r>
              <a:rPr lang="en">
                <a:solidFill>
                  <a:srgbClr val="00FFFF"/>
                </a:solidFill>
              </a:rPr>
              <a:t>AdaBoost</a:t>
            </a:r>
            <a:r>
              <a:rPr lang="en"/>
              <a:t>, </a:t>
            </a:r>
            <a:r>
              <a:rPr lang="en">
                <a:solidFill>
                  <a:srgbClr val="00FFFF"/>
                </a:solidFill>
              </a:rPr>
              <a:t>Bernoulli</a:t>
            </a:r>
            <a:r>
              <a:rPr lang="en"/>
              <a:t>, and other </a:t>
            </a:r>
            <a:r>
              <a:rPr lang="en">
                <a:solidFill>
                  <a:srgbClr val="00FFFF"/>
                </a:solidFill>
              </a:rPr>
              <a:t>boosting algorithms </a:t>
            </a:r>
            <a:r>
              <a:rPr lang="en"/>
              <a:t>need to be further investigated.</a:t>
            </a:r>
          </a:p>
          <a:p>
            <a:pPr lvl="0">
              <a:spcBef>
                <a:spcPts val="0"/>
              </a:spcBef>
              <a:buNone/>
            </a:pPr>
            <a:r>
              <a:rPr lang="en"/>
              <a:t> </a:t>
            </a:r>
          </a:p>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Additional References</a:t>
            </a:r>
          </a:p>
        </p:txBody>
      </p:sp>
      <p:sp>
        <p:nvSpPr>
          <p:cNvPr id="266" name="Shape 26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pPr>
            <a:r>
              <a:rPr lang="en" i="1"/>
              <a:t>An Introduction to Statistical Learning with Applications in R </a:t>
            </a:r>
            <a:r>
              <a:rPr lang="en"/>
              <a:t>by Gareth James, Daniela Witten, Trevor Hastie, and Robert Tibshirani. </a:t>
            </a:r>
          </a:p>
          <a:p>
            <a:pPr marL="457200" lvl="0" indent="-228600" rtl="0">
              <a:spcBef>
                <a:spcPts val="0"/>
              </a:spcBef>
            </a:pPr>
            <a:r>
              <a:rPr lang="en" i="1"/>
              <a:t>The Elements of Statistical Learning</a:t>
            </a:r>
            <a:r>
              <a:rPr lang="en"/>
              <a:t> by Jerome H. Friedman, Robert Tibshirani, and Trevor Hastie</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87900" y="447550"/>
            <a:ext cx="2808000" cy="755700"/>
          </a:xfrm>
          <a:prstGeom prst="rect">
            <a:avLst/>
          </a:prstGeom>
        </p:spPr>
        <p:txBody>
          <a:bodyPr lIns="91425" tIns="91425" rIns="91425" bIns="91425" anchor="b" anchorCtr="0">
            <a:noAutofit/>
          </a:bodyPr>
          <a:lstStyle/>
          <a:p>
            <a:pPr lvl="0">
              <a:spcBef>
                <a:spcPts val="0"/>
              </a:spcBef>
              <a:buNone/>
            </a:pPr>
            <a:r>
              <a:rPr lang="en" sz="3000"/>
              <a:t>Outline of Presentation</a:t>
            </a:r>
          </a:p>
        </p:txBody>
      </p:sp>
      <p:sp>
        <p:nvSpPr>
          <p:cNvPr id="79" name="Shape 79"/>
          <p:cNvSpPr txBox="1">
            <a:spLocks noGrp="1"/>
          </p:cNvSpPr>
          <p:nvPr>
            <p:ph type="body" idx="1"/>
          </p:nvPr>
        </p:nvSpPr>
        <p:spPr>
          <a:xfrm>
            <a:off x="387900" y="1419350"/>
            <a:ext cx="7991700" cy="3613200"/>
          </a:xfrm>
          <a:prstGeom prst="rect">
            <a:avLst/>
          </a:prstGeom>
        </p:spPr>
        <p:txBody>
          <a:bodyPr lIns="91425" tIns="91425" rIns="91425" bIns="91425" anchor="t" anchorCtr="0">
            <a:noAutofit/>
          </a:bodyPr>
          <a:lstStyle/>
          <a:p>
            <a:pPr marL="457200" lvl="0" indent="-330200" rtl="0">
              <a:lnSpc>
                <a:spcPct val="150000"/>
              </a:lnSpc>
              <a:spcBef>
                <a:spcPts val="0"/>
              </a:spcBef>
              <a:spcAft>
                <a:spcPts val="0"/>
              </a:spcAft>
              <a:buClr>
                <a:srgbClr val="00FFFF"/>
              </a:buClr>
              <a:buSzPct val="100000"/>
            </a:pPr>
            <a:r>
              <a:rPr lang="en" sz="1600" dirty="0">
                <a:solidFill>
                  <a:srgbClr val="00FFFF"/>
                </a:solidFill>
              </a:rPr>
              <a:t>Introduction to the Data</a:t>
            </a:r>
          </a:p>
          <a:p>
            <a:pPr marL="457200" lvl="0" indent="-330200" rtl="0">
              <a:lnSpc>
                <a:spcPct val="150000"/>
              </a:lnSpc>
              <a:spcBef>
                <a:spcPts val="0"/>
              </a:spcBef>
              <a:spcAft>
                <a:spcPts val="0"/>
              </a:spcAft>
              <a:buClr>
                <a:srgbClr val="00FFFF"/>
              </a:buClr>
              <a:buSzPct val="100000"/>
            </a:pPr>
            <a:r>
              <a:rPr lang="en" sz="1600" dirty="0">
                <a:solidFill>
                  <a:srgbClr val="00FFFF"/>
                </a:solidFill>
              </a:rPr>
              <a:t>Prediction Models</a:t>
            </a:r>
          </a:p>
          <a:p>
            <a:pPr marL="914400" lvl="1" indent="-317500" rtl="0">
              <a:lnSpc>
                <a:spcPct val="150000"/>
              </a:lnSpc>
              <a:spcBef>
                <a:spcPts val="0"/>
              </a:spcBef>
              <a:spcAft>
                <a:spcPts val="0"/>
              </a:spcAft>
              <a:buSzPct val="100000"/>
            </a:pPr>
            <a:r>
              <a:rPr lang="en" sz="1400" dirty="0"/>
              <a:t>Bagging</a:t>
            </a:r>
          </a:p>
          <a:p>
            <a:pPr marL="914400" lvl="1" indent="-317500" rtl="0">
              <a:lnSpc>
                <a:spcPct val="150000"/>
              </a:lnSpc>
              <a:spcBef>
                <a:spcPts val="0"/>
              </a:spcBef>
              <a:spcAft>
                <a:spcPts val="0"/>
              </a:spcAft>
              <a:buSzPct val="100000"/>
            </a:pPr>
            <a:r>
              <a:rPr lang="en" sz="1400" dirty="0"/>
              <a:t>Random Forest</a:t>
            </a:r>
          </a:p>
          <a:p>
            <a:pPr marL="914400" lvl="1" indent="-317500" rtl="0">
              <a:lnSpc>
                <a:spcPct val="150000"/>
              </a:lnSpc>
              <a:spcBef>
                <a:spcPts val="0"/>
              </a:spcBef>
              <a:spcAft>
                <a:spcPts val="0"/>
              </a:spcAft>
              <a:buSzPct val="100000"/>
            </a:pPr>
            <a:r>
              <a:rPr lang="en" sz="1400" dirty="0"/>
              <a:t>Boosting</a:t>
            </a:r>
          </a:p>
          <a:p>
            <a:pPr marL="457200" lvl="0" indent="-330200" rtl="0">
              <a:lnSpc>
                <a:spcPct val="150000"/>
              </a:lnSpc>
              <a:spcBef>
                <a:spcPts val="0"/>
              </a:spcBef>
              <a:spcAft>
                <a:spcPts val="0"/>
              </a:spcAft>
              <a:buClr>
                <a:srgbClr val="00FFFF"/>
              </a:buClr>
              <a:buSzPct val="100000"/>
            </a:pPr>
            <a:r>
              <a:rPr lang="en" sz="1600" dirty="0">
                <a:solidFill>
                  <a:srgbClr val="00FFFF"/>
                </a:solidFill>
              </a:rPr>
              <a:t>Results and Comparisons</a:t>
            </a:r>
          </a:p>
          <a:p>
            <a:pPr marL="914400" lvl="1" indent="-317500" rtl="0">
              <a:lnSpc>
                <a:spcPct val="150000"/>
              </a:lnSpc>
              <a:spcBef>
                <a:spcPts val="0"/>
              </a:spcBef>
              <a:spcAft>
                <a:spcPts val="0"/>
              </a:spcAft>
              <a:buSzPct val="100000"/>
            </a:pPr>
            <a:r>
              <a:rPr lang="en" sz="1400" dirty="0"/>
              <a:t>Predicting Gender</a:t>
            </a:r>
          </a:p>
          <a:p>
            <a:pPr marL="914400" lvl="1" indent="-317500" rtl="0">
              <a:lnSpc>
                <a:spcPct val="150000"/>
              </a:lnSpc>
              <a:spcBef>
                <a:spcPts val="0"/>
              </a:spcBef>
              <a:spcAft>
                <a:spcPts val="0"/>
              </a:spcAft>
              <a:buSzPct val="100000"/>
            </a:pPr>
            <a:r>
              <a:rPr lang="en" sz="1400" dirty="0"/>
              <a:t>Predicting Age</a:t>
            </a:r>
          </a:p>
          <a:p>
            <a:pPr marL="457200" lvl="0" indent="-330200" rtl="0">
              <a:lnSpc>
                <a:spcPct val="150000"/>
              </a:lnSpc>
              <a:spcBef>
                <a:spcPts val="0"/>
              </a:spcBef>
              <a:spcAft>
                <a:spcPts val="0"/>
              </a:spcAft>
              <a:buClr>
                <a:srgbClr val="00FFFF"/>
              </a:buClr>
              <a:buSzPct val="100000"/>
            </a:pPr>
            <a:r>
              <a:rPr lang="en" sz="1600" dirty="0">
                <a:solidFill>
                  <a:srgbClr val="00FFFF"/>
                </a:solidFill>
              </a:rPr>
              <a:t>Conclusions</a:t>
            </a:r>
          </a:p>
          <a:p>
            <a:pPr marL="457200" lvl="0" indent="-330200" rtl="0">
              <a:lnSpc>
                <a:spcPct val="150000"/>
              </a:lnSpc>
              <a:spcBef>
                <a:spcPts val="0"/>
              </a:spcBef>
              <a:spcAft>
                <a:spcPts val="0"/>
              </a:spcAft>
              <a:buClr>
                <a:srgbClr val="00FFFF"/>
              </a:buClr>
              <a:buSzPct val="100000"/>
            </a:pPr>
            <a:r>
              <a:rPr lang="en" sz="1600" dirty="0">
                <a:solidFill>
                  <a:srgbClr val="00FFFF"/>
                </a:solidFill>
              </a:rPr>
              <a:t>References</a:t>
            </a:r>
          </a:p>
          <a:p>
            <a:pPr lvl="0" rtl="0">
              <a:lnSpc>
                <a:spcPct val="150000"/>
              </a:lnSpc>
              <a:spcBef>
                <a:spcPts val="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body" idx="4294967295"/>
          </p:nvPr>
        </p:nvSpPr>
        <p:spPr>
          <a:xfrm>
            <a:off x="387900" y="331175"/>
            <a:ext cx="8368200" cy="4237500"/>
          </a:xfrm>
          <a:prstGeom prst="rect">
            <a:avLst/>
          </a:prstGeom>
        </p:spPr>
        <p:txBody>
          <a:bodyPr lIns="91425" tIns="91425" rIns="91425" bIns="91425" anchor="ctr" anchorCtr="0">
            <a:noAutofit/>
          </a:bodyPr>
          <a:lstStyle/>
          <a:p>
            <a:pPr lvl="0" algn="ctr">
              <a:spcBef>
                <a:spcPts val="0"/>
              </a:spcBef>
              <a:buNone/>
            </a:pPr>
            <a:r>
              <a:rPr lang="en"/>
              <a:t>Questions?</a:t>
            </a:r>
          </a:p>
        </p:txBody>
      </p:sp>
      <p:sp>
        <p:nvSpPr>
          <p:cNvPr id="272" name="Shape 272"/>
          <p:cNvSpPr txBox="1">
            <a:spLocks noGrp="1"/>
          </p:cNvSpPr>
          <p:nvPr>
            <p:ph type="title"/>
          </p:nvPr>
        </p:nvSpPr>
        <p:spPr>
          <a:xfrm>
            <a:off x="534000" y="1138225"/>
            <a:ext cx="8222100" cy="907499"/>
          </a:xfrm>
          <a:prstGeom prst="rect">
            <a:avLst/>
          </a:prstGeom>
        </p:spPr>
        <p:txBody>
          <a:bodyPr lIns="91425" tIns="91425" rIns="91425" bIns="91425" anchor="b" anchorCtr="0">
            <a:noAutofit/>
          </a:bodyPr>
          <a:lstStyle/>
          <a:p>
            <a:pPr lvl="0" algn="l" rtl="0">
              <a:spcBef>
                <a:spcPts val="0"/>
              </a:spcBef>
              <a:buNone/>
            </a:pPr>
            <a:r>
              <a:rPr lang="en" sz="3000"/>
              <a:t>Thank you for watching our 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Intro to Data: FG-NET</a:t>
            </a:r>
          </a:p>
        </p:txBody>
      </p:sp>
      <p:sp>
        <p:nvSpPr>
          <p:cNvPr id="85" name="Shape 8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pPr>
            <a:r>
              <a:rPr lang="en"/>
              <a:t>1002 images</a:t>
            </a:r>
          </a:p>
          <a:p>
            <a:pPr marL="457200" lvl="0" indent="-228600" rtl="0">
              <a:spcBef>
                <a:spcPts val="0"/>
              </a:spcBef>
            </a:pPr>
            <a:r>
              <a:rPr lang="en"/>
              <a:t>82 people</a:t>
            </a:r>
          </a:p>
          <a:p>
            <a:pPr lvl="0" rtl="0">
              <a:spcBef>
                <a:spcPts val="0"/>
              </a:spcBef>
              <a:buNone/>
            </a:pPr>
            <a:endParaRPr/>
          </a:p>
          <a:p>
            <a:pPr lvl="0" rtl="0">
              <a:spcBef>
                <a:spcPts val="0"/>
              </a:spcBef>
              <a:buNone/>
            </a:pPr>
            <a:endParaRPr/>
          </a:p>
          <a:p>
            <a:pPr marL="457200" lvl="0" indent="-228600" rtl="0">
              <a:spcBef>
                <a:spcPts val="0"/>
              </a:spcBef>
            </a:pPr>
            <a:r>
              <a:rPr lang="en"/>
              <a:t>The FG-NET database is “...funded by the E.C.IST program.  The objectives of FG-NET are to encourage development of a technology for face and gesture recognition.” (See http://www-prima.inrialpes.fr/FGnet/)</a:t>
            </a:r>
          </a:p>
          <a:p>
            <a:pPr lvl="0">
              <a:spcBef>
                <a:spcPts val="0"/>
              </a:spcBef>
              <a:buNone/>
            </a:pPr>
            <a:endParaRPr/>
          </a:p>
        </p:txBody>
      </p:sp>
      <p:pic>
        <p:nvPicPr>
          <p:cNvPr id="86" name="Shape 86"/>
          <p:cNvPicPr preferRelativeResize="0"/>
          <p:nvPr/>
        </p:nvPicPr>
        <p:blipFill>
          <a:blip r:embed="rId3">
            <a:alphaModFix/>
          </a:blip>
          <a:stretch>
            <a:fillRect/>
          </a:stretch>
        </p:blipFill>
        <p:spPr>
          <a:xfrm>
            <a:off x="3911724" y="1195299"/>
            <a:ext cx="4891499" cy="1743674"/>
          </a:xfrm>
          <a:prstGeom prst="rect">
            <a:avLst/>
          </a:prstGeom>
          <a:noFill/>
          <a:ln>
            <a:noFill/>
          </a:ln>
        </p:spPr>
      </p:pic>
      <p:sp>
        <p:nvSpPr>
          <p:cNvPr id="87" name="Shape 87"/>
          <p:cNvSpPr txBox="1"/>
          <p:nvPr/>
        </p:nvSpPr>
        <p:spPr>
          <a:xfrm>
            <a:off x="3960475" y="2938975"/>
            <a:ext cx="4794000" cy="559200"/>
          </a:xfrm>
          <a:prstGeom prst="rect">
            <a:avLst/>
          </a:prstGeom>
          <a:noFill/>
          <a:ln>
            <a:noFill/>
          </a:ln>
        </p:spPr>
        <p:txBody>
          <a:bodyPr lIns="91425" tIns="91425" rIns="91425" bIns="91425" anchor="t" anchorCtr="0">
            <a:noAutofit/>
          </a:bodyPr>
          <a:lstStyle/>
          <a:p>
            <a:pPr lvl="0">
              <a:spcBef>
                <a:spcPts val="0"/>
              </a:spcBef>
              <a:buNone/>
            </a:pPr>
            <a:r>
              <a:rPr lang="en" sz="700">
                <a:solidFill>
                  <a:srgbClr val="FFFFFF"/>
                </a:solidFill>
              </a:rPr>
              <a:t>Image Source: https://www.researchgate.net/figure/220057621_fig1_Figure-1-Sample-images-from-the-FG-NET-Aging-database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Motivations for Bagging, Random Forests, and Boosting -</a:t>
            </a:r>
            <a:r>
              <a:rPr lang="en" sz="2400"/>
              <a:t>Decision Trees</a:t>
            </a:r>
          </a:p>
        </p:txBody>
      </p:sp>
      <p:sp>
        <p:nvSpPr>
          <p:cNvPr id="93" name="Shape 93"/>
          <p:cNvSpPr txBox="1">
            <a:spLocks noGrp="1"/>
          </p:cNvSpPr>
          <p:nvPr>
            <p:ph type="body" idx="1"/>
          </p:nvPr>
        </p:nvSpPr>
        <p:spPr>
          <a:xfrm>
            <a:off x="387900" y="1411300"/>
            <a:ext cx="1994100" cy="3078900"/>
          </a:xfrm>
          <a:prstGeom prst="rect">
            <a:avLst/>
          </a:prstGeom>
        </p:spPr>
        <p:txBody>
          <a:bodyPr lIns="91425" tIns="91425" rIns="91425" bIns="91425" anchor="t" anchorCtr="0">
            <a:noAutofit/>
          </a:bodyPr>
          <a:lstStyle/>
          <a:p>
            <a:pPr lvl="0">
              <a:spcBef>
                <a:spcPts val="0"/>
              </a:spcBef>
              <a:buNone/>
            </a:pPr>
            <a:r>
              <a:rPr lang="en"/>
              <a:t>Bagging, random forests, and boosting have a basis in </a:t>
            </a:r>
            <a:r>
              <a:rPr lang="en">
                <a:solidFill>
                  <a:srgbClr val="00FFFF"/>
                </a:solidFill>
              </a:rPr>
              <a:t>decision trees. </a:t>
            </a:r>
          </a:p>
        </p:txBody>
      </p:sp>
      <p:pic>
        <p:nvPicPr>
          <p:cNvPr id="94" name="Shape 94"/>
          <p:cNvPicPr preferRelativeResize="0"/>
          <p:nvPr/>
        </p:nvPicPr>
        <p:blipFill>
          <a:blip r:embed="rId3">
            <a:alphaModFix/>
          </a:blip>
          <a:stretch>
            <a:fillRect/>
          </a:stretch>
        </p:blipFill>
        <p:spPr>
          <a:xfrm>
            <a:off x="2862673" y="1144125"/>
            <a:ext cx="6121873" cy="3472324"/>
          </a:xfrm>
          <a:prstGeom prst="rect">
            <a:avLst/>
          </a:prstGeom>
          <a:noFill/>
          <a:ln>
            <a:noFill/>
          </a:ln>
        </p:spPr>
      </p:pic>
      <p:sp>
        <p:nvSpPr>
          <p:cNvPr id="95" name="Shape 95"/>
          <p:cNvSpPr txBox="1"/>
          <p:nvPr/>
        </p:nvSpPr>
        <p:spPr>
          <a:xfrm>
            <a:off x="847800" y="4757375"/>
            <a:ext cx="8929200" cy="315300"/>
          </a:xfrm>
          <a:prstGeom prst="rect">
            <a:avLst/>
          </a:prstGeom>
          <a:noFill/>
          <a:ln>
            <a:noFill/>
          </a:ln>
        </p:spPr>
        <p:txBody>
          <a:bodyPr lIns="91425" tIns="91425" rIns="91425" bIns="91425" anchor="t" anchorCtr="0">
            <a:noAutofit/>
          </a:bodyPr>
          <a:lstStyle/>
          <a:p>
            <a:pPr lvl="0">
              <a:spcBef>
                <a:spcPts val="0"/>
              </a:spcBef>
              <a:buNone/>
            </a:pPr>
            <a:r>
              <a:rPr lang="en" sz="1200">
                <a:solidFill>
                  <a:srgbClr val="FFFFFF"/>
                </a:solidFill>
              </a:rPr>
              <a:t>I</a:t>
            </a:r>
            <a:r>
              <a:rPr lang="en" sz="1100">
                <a:solidFill>
                  <a:srgbClr val="FFFFFF"/>
                </a:solidFill>
              </a:rPr>
              <a:t>mage Source: https://www.ibm.com/support/knowledgecenter/SS3RA7_15.0.0/com.ibm.spss.modeler.help/nodes_treebuilding.htm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Motivations for Bagging, Random Forests, and Boosting -</a:t>
            </a:r>
            <a:r>
              <a:rPr lang="en" sz="2400"/>
              <a:t>Decision Trees</a:t>
            </a:r>
          </a:p>
        </p:txBody>
      </p:sp>
      <p:sp>
        <p:nvSpPr>
          <p:cNvPr id="101" name="Shape 101"/>
          <p:cNvSpPr txBox="1">
            <a:spLocks noGrp="1"/>
          </p:cNvSpPr>
          <p:nvPr>
            <p:ph type="body" idx="1"/>
          </p:nvPr>
        </p:nvSpPr>
        <p:spPr>
          <a:xfrm>
            <a:off x="387900" y="1489825"/>
            <a:ext cx="8368200" cy="3317700"/>
          </a:xfrm>
          <a:prstGeom prst="rect">
            <a:avLst/>
          </a:prstGeom>
        </p:spPr>
        <p:txBody>
          <a:bodyPr lIns="91425" tIns="91425" rIns="91425" bIns="91425" anchor="t" anchorCtr="0">
            <a:noAutofit/>
          </a:bodyPr>
          <a:lstStyle/>
          <a:p>
            <a:pPr lvl="0">
              <a:spcBef>
                <a:spcPts val="0"/>
              </a:spcBef>
              <a:buNone/>
            </a:pPr>
            <a:r>
              <a:rPr lang="en"/>
              <a:t>Decision trees have certain advantages, such as </a:t>
            </a:r>
            <a:r>
              <a:rPr lang="en">
                <a:solidFill>
                  <a:srgbClr val="00FFFF"/>
                </a:solidFill>
              </a:rPr>
              <a:t>interpretability</a:t>
            </a:r>
            <a:r>
              <a:rPr lang="en"/>
              <a:t>.</a:t>
            </a:r>
          </a:p>
          <a:p>
            <a:pPr lvl="0">
              <a:spcBef>
                <a:spcPts val="0"/>
              </a:spcBef>
              <a:buNone/>
            </a:pPr>
            <a:r>
              <a:rPr lang="en"/>
              <a:t>However, decision trees tend to be </a:t>
            </a:r>
            <a:r>
              <a:rPr lang="en">
                <a:solidFill>
                  <a:srgbClr val="00FFFF"/>
                </a:solidFill>
              </a:rPr>
              <a:t>weak classifiers</a:t>
            </a:r>
            <a:r>
              <a:rPr lang="en"/>
              <a:t>, meaning that the error rate tends to be only slightly better than random guessing.</a:t>
            </a:r>
          </a:p>
          <a:p>
            <a:pPr lvl="0">
              <a:spcBef>
                <a:spcPts val="0"/>
              </a:spcBef>
              <a:buNone/>
            </a:pPr>
            <a:r>
              <a:rPr lang="en"/>
              <a:t>By combining many trees, we can achieve a strong forest. This is a metaphor for  an </a:t>
            </a:r>
            <a:r>
              <a:rPr lang="en">
                <a:solidFill>
                  <a:srgbClr val="00FFFF"/>
                </a:solidFill>
              </a:rPr>
              <a:t>ensemble</a:t>
            </a:r>
            <a:r>
              <a:rPr lang="en"/>
              <a:t> or </a:t>
            </a:r>
            <a:r>
              <a:rPr lang="en">
                <a:solidFill>
                  <a:srgbClr val="00FFFF"/>
                </a:solidFill>
              </a:rPr>
              <a:t>fusion</a:t>
            </a:r>
            <a:r>
              <a:rPr lang="en"/>
              <a:t>. </a:t>
            </a:r>
          </a:p>
          <a:p>
            <a:pPr lvl="0">
              <a:spcBef>
                <a:spcPts val="0"/>
              </a:spcBef>
              <a:buNone/>
            </a:pPr>
            <a:r>
              <a:rPr lang="en"/>
              <a:t>Bagging, random forests, and boosting involve a fusion of decision trees. Though they tend to be more complex than decision trees, they can produce much better results (lower classification error or MSE).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87900" y="319850"/>
            <a:ext cx="3107400" cy="991500"/>
          </a:xfrm>
          <a:prstGeom prst="rect">
            <a:avLst/>
          </a:prstGeom>
        </p:spPr>
        <p:txBody>
          <a:bodyPr lIns="91425" tIns="91425" rIns="91425" bIns="91425" anchor="b" anchorCtr="0">
            <a:noAutofit/>
          </a:bodyPr>
          <a:lstStyle/>
          <a:p>
            <a:pPr lvl="0">
              <a:spcBef>
                <a:spcPts val="0"/>
              </a:spcBef>
              <a:buNone/>
            </a:pPr>
            <a:r>
              <a:rPr lang="en" sz="3000"/>
              <a:t>Bagging - </a:t>
            </a:r>
            <a:r>
              <a:rPr lang="en"/>
              <a:t>Introduction</a:t>
            </a:r>
          </a:p>
        </p:txBody>
      </p:sp>
      <p:sp>
        <p:nvSpPr>
          <p:cNvPr id="107" name="Shape 107"/>
          <p:cNvSpPr txBox="1">
            <a:spLocks noGrp="1"/>
          </p:cNvSpPr>
          <p:nvPr>
            <p:ph type="body" idx="1"/>
          </p:nvPr>
        </p:nvSpPr>
        <p:spPr>
          <a:xfrm>
            <a:off x="0" y="1436700"/>
            <a:ext cx="3812100" cy="35943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600"/>
              </a:spcAft>
              <a:buSzPct val="100000"/>
            </a:pPr>
            <a:r>
              <a:rPr lang="en" sz="1400" dirty="0"/>
              <a:t>We would like to grow a larger number of trees based off the data, so that we can combine the results of all the trees.. </a:t>
            </a:r>
          </a:p>
          <a:p>
            <a:pPr marL="457200" marR="0" lvl="0" indent="-317500" algn="l" rtl="0">
              <a:lnSpc>
                <a:spcPct val="115000"/>
              </a:lnSpc>
              <a:spcBef>
                <a:spcPts val="0"/>
              </a:spcBef>
              <a:spcAft>
                <a:spcPts val="600"/>
              </a:spcAft>
              <a:buSzPct val="100000"/>
            </a:pPr>
            <a:r>
              <a:rPr lang="en" sz="1400" dirty="0"/>
              <a:t>In practice, we only have one dataset of size N. </a:t>
            </a:r>
          </a:p>
          <a:p>
            <a:pPr marL="457200" marR="0" lvl="0" indent="-317500" algn="l" rtl="0">
              <a:lnSpc>
                <a:spcPct val="115000"/>
              </a:lnSpc>
              <a:spcBef>
                <a:spcPts val="0"/>
              </a:spcBef>
              <a:spcAft>
                <a:spcPts val="600"/>
              </a:spcAft>
              <a:buSzPct val="100000"/>
            </a:pPr>
            <a:r>
              <a:rPr lang="en" sz="1400" dirty="0"/>
              <a:t>We use the bootstrapping method of resampling to generate N “new” samples. A tree is grown for each  bootstrapped sample. We make a prediction for a new observation using each individual tree. </a:t>
            </a:r>
          </a:p>
          <a:p>
            <a:pPr marL="457200" marR="0" lvl="0" indent="-317500" algn="l" rtl="0">
              <a:lnSpc>
                <a:spcPct val="115000"/>
              </a:lnSpc>
              <a:spcBef>
                <a:spcPts val="0"/>
              </a:spcBef>
              <a:spcAft>
                <a:spcPts val="600"/>
              </a:spcAft>
              <a:buSzPct val="100000"/>
            </a:pPr>
            <a:r>
              <a:rPr lang="en" sz="1400" dirty="0"/>
              <a:t>The final prediction for the observation is determined through a fusion of the results from all the individual trees.  </a:t>
            </a:r>
          </a:p>
          <a:p>
            <a:pPr lvl="0">
              <a:spcBef>
                <a:spcPts val="0"/>
              </a:spcBef>
              <a:spcAft>
                <a:spcPts val="600"/>
              </a:spcAft>
              <a:buNone/>
            </a:pPr>
            <a:endParaRPr dirty="0"/>
          </a:p>
        </p:txBody>
      </p:sp>
      <p:pic>
        <p:nvPicPr>
          <p:cNvPr id="108" name="Shape 108"/>
          <p:cNvPicPr preferRelativeResize="0"/>
          <p:nvPr/>
        </p:nvPicPr>
        <p:blipFill>
          <a:blip r:embed="rId3">
            <a:alphaModFix/>
          </a:blip>
          <a:stretch>
            <a:fillRect/>
          </a:stretch>
        </p:blipFill>
        <p:spPr>
          <a:xfrm>
            <a:off x="4049725" y="1436700"/>
            <a:ext cx="4989996" cy="3362100"/>
          </a:xfrm>
          <a:prstGeom prst="rect">
            <a:avLst/>
          </a:prstGeom>
          <a:noFill/>
          <a:ln>
            <a:noFill/>
          </a:ln>
        </p:spPr>
      </p:pic>
      <p:sp>
        <p:nvSpPr>
          <p:cNvPr id="109" name="Shape 109"/>
          <p:cNvSpPr txBox="1"/>
          <p:nvPr/>
        </p:nvSpPr>
        <p:spPr>
          <a:xfrm>
            <a:off x="4479675" y="4798800"/>
            <a:ext cx="4794000" cy="344700"/>
          </a:xfrm>
          <a:prstGeom prst="rect">
            <a:avLst/>
          </a:prstGeom>
          <a:noFill/>
          <a:ln>
            <a:noFill/>
          </a:ln>
        </p:spPr>
        <p:txBody>
          <a:bodyPr lIns="91425" tIns="91425" rIns="91425" bIns="91425" anchor="t" anchorCtr="0">
            <a:noAutofit/>
          </a:bodyPr>
          <a:lstStyle/>
          <a:p>
            <a:pPr lvl="0">
              <a:spcBef>
                <a:spcPts val="0"/>
              </a:spcBef>
              <a:buNone/>
            </a:pPr>
            <a:r>
              <a:rPr lang="en" sz="800">
                <a:solidFill>
                  <a:srgbClr val="FFFFFF"/>
                </a:solidFill>
              </a:rPr>
              <a:t>Image Source: http://dni-institute.in/blogs/bagging-algorithm-concepts-with-example/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87900" y="317875"/>
            <a:ext cx="7883400" cy="755700"/>
          </a:xfrm>
          <a:prstGeom prst="rect">
            <a:avLst/>
          </a:prstGeom>
        </p:spPr>
        <p:txBody>
          <a:bodyPr lIns="91425" tIns="91425" rIns="91425" bIns="91425" anchor="b" anchorCtr="0">
            <a:noAutofit/>
          </a:bodyPr>
          <a:lstStyle/>
          <a:p>
            <a:pPr lvl="0">
              <a:spcBef>
                <a:spcPts val="0"/>
              </a:spcBef>
              <a:buNone/>
            </a:pPr>
            <a:r>
              <a:rPr lang="en" sz="3000"/>
              <a:t>Bagging - </a:t>
            </a:r>
            <a:r>
              <a:rPr lang="en"/>
              <a:t>Advantages and Disadvantages</a:t>
            </a:r>
          </a:p>
        </p:txBody>
      </p:sp>
      <p:sp>
        <p:nvSpPr>
          <p:cNvPr id="115" name="Shape 115"/>
          <p:cNvSpPr txBox="1"/>
          <p:nvPr/>
        </p:nvSpPr>
        <p:spPr>
          <a:xfrm>
            <a:off x="387900" y="1491300"/>
            <a:ext cx="7537800" cy="3652200"/>
          </a:xfrm>
          <a:prstGeom prst="rect">
            <a:avLst/>
          </a:prstGeom>
          <a:noFill/>
          <a:ln>
            <a:noFill/>
          </a:ln>
        </p:spPr>
        <p:txBody>
          <a:bodyPr lIns="91425" tIns="91425" rIns="91425" bIns="91425" anchor="ctr" anchorCtr="0">
            <a:noAutofit/>
          </a:bodyPr>
          <a:lstStyle/>
          <a:p>
            <a:pPr lvl="0" rtl="0">
              <a:lnSpc>
                <a:spcPct val="115000"/>
              </a:lnSpc>
              <a:spcBef>
                <a:spcPts val="0"/>
              </a:spcBef>
              <a:spcAft>
                <a:spcPts val="600"/>
              </a:spcAft>
              <a:buNone/>
            </a:pPr>
            <a:r>
              <a:rPr lang="en" sz="1800" dirty="0">
                <a:solidFill>
                  <a:schemeClr val="dk1"/>
                </a:solidFill>
                <a:latin typeface="Roboto"/>
                <a:ea typeface="Roboto"/>
                <a:cs typeface="Roboto"/>
                <a:sym typeface="Roboto"/>
              </a:rPr>
              <a:t>Advantages</a:t>
            </a:r>
          </a:p>
          <a:p>
            <a:pPr marL="457200" lvl="0" indent="-342900" rtl="0">
              <a:lnSpc>
                <a:spcPct val="115000"/>
              </a:lnSpc>
              <a:spcBef>
                <a:spcPts val="0"/>
              </a:spcBef>
              <a:spcAft>
                <a:spcPts val="600"/>
              </a:spcAft>
              <a:buClr>
                <a:schemeClr val="dk1"/>
              </a:buClr>
              <a:buSzPct val="100000"/>
              <a:buFont typeface="Roboto"/>
              <a:buChar char="➔"/>
            </a:pPr>
            <a:r>
              <a:rPr lang="en" sz="1800" dirty="0">
                <a:solidFill>
                  <a:schemeClr val="dk1"/>
                </a:solidFill>
                <a:latin typeface="Roboto"/>
                <a:ea typeface="Roboto"/>
                <a:cs typeface="Roboto"/>
                <a:sym typeface="Roboto"/>
              </a:rPr>
              <a:t>Efficient on large datasets</a:t>
            </a:r>
          </a:p>
          <a:p>
            <a:pPr marL="457200" lvl="0" indent="-342900" rtl="0">
              <a:lnSpc>
                <a:spcPct val="115000"/>
              </a:lnSpc>
              <a:spcBef>
                <a:spcPts val="0"/>
              </a:spcBef>
              <a:spcAft>
                <a:spcPts val="600"/>
              </a:spcAft>
              <a:buClr>
                <a:schemeClr val="dk1"/>
              </a:buClr>
              <a:buSzPct val="100000"/>
              <a:buFont typeface="Roboto"/>
              <a:buChar char="➔"/>
            </a:pPr>
            <a:r>
              <a:rPr lang="en" sz="1800" dirty="0">
                <a:solidFill>
                  <a:schemeClr val="dk1"/>
                </a:solidFill>
                <a:latin typeface="Roboto"/>
                <a:ea typeface="Roboto"/>
                <a:cs typeface="Roboto"/>
                <a:sym typeface="Roboto"/>
              </a:rPr>
              <a:t>More accurate than decision trees</a:t>
            </a:r>
          </a:p>
          <a:p>
            <a:pPr marL="457200" lvl="0" indent="-342900" rtl="0">
              <a:lnSpc>
                <a:spcPct val="115000"/>
              </a:lnSpc>
              <a:spcBef>
                <a:spcPts val="0"/>
              </a:spcBef>
              <a:spcAft>
                <a:spcPts val="600"/>
              </a:spcAft>
              <a:buClr>
                <a:schemeClr val="dk1"/>
              </a:buClr>
              <a:buSzPct val="100000"/>
              <a:buFont typeface="Roboto"/>
              <a:buChar char="➔"/>
            </a:pPr>
            <a:r>
              <a:rPr lang="en" sz="1800" dirty="0">
                <a:solidFill>
                  <a:schemeClr val="dk1"/>
                </a:solidFill>
                <a:latin typeface="Roboto"/>
                <a:ea typeface="Roboto"/>
                <a:cs typeface="Roboto"/>
                <a:sym typeface="Roboto"/>
              </a:rPr>
              <a:t>Averaging results of many trees reduces variance</a:t>
            </a:r>
          </a:p>
          <a:p>
            <a:pPr lvl="0" rtl="0">
              <a:lnSpc>
                <a:spcPct val="115000"/>
              </a:lnSpc>
              <a:spcBef>
                <a:spcPts val="0"/>
              </a:spcBef>
              <a:spcAft>
                <a:spcPts val="600"/>
              </a:spcAft>
              <a:buNone/>
            </a:pPr>
            <a:r>
              <a:rPr lang="en" sz="1800" dirty="0">
                <a:solidFill>
                  <a:schemeClr val="dk1"/>
                </a:solidFill>
                <a:latin typeface="Roboto"/>
                <a:ea typeface="Roboto"/>
                <a:cs typeface="Roboto"/>
                <a:sym typeface="Roboto"/>
              </a:rPr>
              <a:t>Disadvantages</a:t>
            </a:r>
          </a:p>
          <a:p>
            <a:pPr marL="457200" lvl="0" indent="-342900" rtl="0">
              <a:lnSpc>
                <a:spcPct val="115000"/>
              </a:lnSpc>
              <a:spcBef>
                <a:spcPts val="0"/>
              </a:spcBef>
              <a:spcAft>
                <a:spcPts val="600"/>
              </a:spcAft>
              <a:buClr>
                <a:schemeClr val="dk1"/>
              </a:buClr>
              <a:buSzPct val="100000"/>
              <a:buFont typeface="Roboto"/>
              <a:buChar char="➔"/>
            </a:pPr>
            <a:r>
              <a:rPr lang="en" sz="1800" dirty="0">
                <a:solidFill>
                  <a:schemeClr val="dk1"/>
                </a:solidFill>
                <a:latin typeface="Roboto"/>
                <a:ea typeface="Roboto"/>
                <a:cs typeface="Roboto"/>
                <a:sym typeface="Roboto"/>
              </a:rPr>
              <a:t>More difficult to interpret than decision trees</a:t>
            </a:r>
          </a:p>
          <a:p>
            <a:pPr marL="457200" lvl="0" indent="-342900" rtl="0">
              <a:lnSpc>
                <a:spcPct val="115000"/>
              </a:lnSpc>
              <a:spcBef>
                <a:spcPts val="0"/>
              </a:spcBef>
              <a:spcAft>
                <a:spcPts val="600"/>
              </a:spcAft>
              <a:buClr>
                <a:schemeClr val="dk1"/>
              </a:buClr>
              <a:buSzPct val="100000"/>
              <a:buFont typeface="Roboto"/>
              <a:buChar char="➔"/>
            </a:pPr>
            <a:r>
              <a:rPr lang="en" sz="1800" dirty="0">
                <a:solidFill>
                  <a:schemeClr val="dk1"/>
                </a:solidFill>
                <a:latin typeface="Roboto"/>
                <a:ea typeface="Roboto"/>
                <a:cs typeface="Roboto"/>
                <a:sym typeface="Roboto"/>
              </a:rPr>
              <a:t>Less clear which variables are of greatest importance for predicting the response</a:t>
            </a:r>
          </a:p>
          <a:p>
            <a:pPr marL="457200" lvl="0" indent="-342900" rtl="0">
              <a:lnSpc>
                <a:spcPct val="115000"/>
              </a:lnSpc>
              <a:spcBef>
                <a:spcPts val="0"/>
              </a:spcBef>
              <a:spcAft>
                <a:spcPts val="600"/>
              </a:spcAft>
              <a:buClr>
                <a:schemeClr val="dk1"/>
              </a:buClr>
              <a:buSzPct val="100000"/>
              <a:buFont typeface="Roboto"/>
              <a:buChar char="➔"/>
            </a:pPr>
            <a:r>
              <a:rPr lang="en" sz="1800" dirty="0">
                <a:solidFill>
                  <a:schemeClr val="dk1"/>
                </a:solidFill>
                <a:latin typeface="Roboto"/>
                <a:ea typeface="Roboto"/>
                <a:cs typeface="Roboto"/>
                <a:sym typeface="Roboto"/>
              </a:rPr>
              <a:t>More computationally intensive than forming a single decision tree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112250"/>
            <a:ext cx="8368200" cy="686100"/>
          </a:xfrm>
          <a:prstGeom prst="rect">
            <a:avLst/>
          </a:prstGeom>
        </p:spPr>
        <p:txBody>
          <a:bodyPr lIns="91425" tIns="91425" rIns="91425" bIns="91425" anchor="b" anchorCtr="0">
            <a:noAutofit/>
          </a:bodyPr>
          <a:lstStyle/>
          <a:p>
            <a:pPr lvl="0">
              <a:spcBef>
                <a:spcPts val="0"/>
              </a:spcBef>
              <a:buNone/>
            </a:pPr>
            <a:r>
              <a:rPr lang="en"/>
              <a:t>Random Forest - </a:t>
            </a:r>
            <a:r>
              <a:rPr lang="en" sz="2400"/>
              <a:t>Introduction</a:t>
            </a:r>
          </a:p>
        </p:txBody>
      </p:sp>
      <p:sp>
        <p:nvSpPr>
          <p:cNvPr id="121" name="Shape 121"/>
          <p:cNvSpPr txBox="1">
            <a:spLocks noGrp="1"/>
          </p:cNvSpPr>
          <p:nvPr>
            <p:ph type="body" idx="1"/>
          </p:nvPr>
        </p:nvSpPr>
        <p:spPr>
          <a:xfrm>
            <a:off x="128575" y="1315175"/>
            <a:ext cx="4539900" cy="3716100"/>
          </a:xfrm>
          <a:prstGeom prst="rect">
            <a:avLst/>
          </a:prstGeom>
        </p:spPr>
        <p:txBody>
          <a:bodyPr lIns="91425" tIns="91425" rIns="91425" bIns="91425" anchor="t" anchorCtr="0">
            <a:noAutofit/>
          </a:bodyPr>
          <a:lstStyle/>
          <a:p>
            <a:pPr marL="457200" lvl="0" indent="-228600" rtl="0">
              <a:lnSpc>
                <a:spcPct val="115000"/>
              </a:lnSpc>
              <a:spcBef>
                <a:spcPts val="0"/>
              </a:spcBef>
              <a:spcAft>
                <a:spcPts val="600"/>
              </a:spcAft>
            </a:pPr>
            <a:r>
              <a:rPr lang="en" dirty="0"/>
              <a:t>Ensembles of decision trees</a:t>
            </a:r>
          </a:p>
          <a:p>
            <a:pPr marL="457200" lvl="0" indent="-228600" rtl="0">
              <a:lnSpc>
                <a:spcPct val="115000"/>
              </a:lnSpc>
              <a:spcBef>
                <a:spcPts val="0"/>
              </a:spcBef>
              <a:spcAft>
                <a:spcPts val="600"/>
              </a:spcAft>
            </a:pPr>
            <a:r>
              <a:rPr lang="en" dirty="0"/>
              <a:t>A special case of bagging </a:t>
            </a:r>
          </a:p>
          <a:p>
            <a:pPr marL="914400" lvl="1" indent="-228600" rtl="0">
              <a:lnSpc>
                <a:spcPct val="115000"/>
              </a:lnSpc>
              <a:spcBef>
                <a:spcPts val="0"/>
              </a:spcBef>
              <a:spcAft>
                <a:spcPts val="600"/>
              </a:spcAft>
              <a:buChar char="●"/>
            </a:pPr>
            <a:r>
              <a:rPr lang="en" dirty="0"/>
              <a:t>Like bagging, numerous trees are built independently of one another. A prediction is made for each tree. The final prediction is determined by combining the results from all the trees. </a:t>
            </a:r>
          </a:p>
          <a:p>
            <a:pPr marL="914400" lvl="1" indent="-228600" rtl="0">
              <a:lnSpc>
                <a:spcPct val="115000"/>
              </a:lnSpc>
              <a:spcBef>
                <a:spcPts val="0"/>
              </a:spcBef>
              <a:spcAft>
                <a:spcPts val="600"/>
              </a:spcAft>
              <a:buChar char="●"/>
            </a:pPr>
            <a:r>
              <a:rPr lang="en" dirty="0"/>
              <a:t>Unlike bagging, for each split in each tree, only a subset of predictors is considered.</a:t>
            </a:r>
          </a:p>
          <a:p>
            <a:pPr marL="457200" lvl="0" indent="-228600" rtl="0">
              <a:lnSpc>
                <a:spcPct val="115000"/>
              </a:lnSpc>
              <a:spcBef>
                <a:spcPts val="0"/>
              </a:spcBef>
              <a:spcAft>
                <a:spcPts val="600"/>
              </a:spcAft>
            </a:pPr>
            <a:r>
              <a:rPr lang="en" dirty="0"/>
              <a:t>The trees are less highly correlated, and a greater reduction in variance is achieved. </a:t>
            </a:r>
          </a:p>
          <a:p>
            <a:pPr marL="457200" lvl="0" indent="0">
              <a:spcBef>
                <a:spcPts val="0"/>
              </a:spcBef>
              <a:spcAft>
                <a:spcPts val="600"/>
              </a:spcAft>
              <a:buNone/>
            </a:pPr>
            <a:endParaRPr dirty="0"/>
          </a:p>
        </p:txBody>
      </p:sp>
      <p:pic>
        <p:nvPicPr>
          <p:cNvPr id="122" name="Shape 122"/>
          <p:cNvPicPr preferRelativeResize="0"/>
          <p:nvPr/>
        </p:nvPicPr>
        <p:blipFill>
          <a:blip r:embed="rId3">
            <a:alphaModFix/>
          </a:blip>
          <a:stretch>
            <a:fillRect/>
          </a:stretch>
        </p:blipFill>
        <p:spPr>
          <a:xfrm>
            <a:off x="4668475" y="1546950"/>
            <a:ext cx="4113875" cy="2481849"/>
          </a:xfrm>
          <a:prstGeom prst="rect">
            <a:avLst/>
          </a:prstGeom>
          <a:noFill/>
          <a:ln>
            <a:noFill/>
          </a:ln>
        </p:spPr>
      </p:pic>
      <p:sp>
        <p:nvSpPr>
          <p:cNvPr id="123" name="Shape 123"/>
          <p:cNvSpPr txBox="1"/>
          <p:nvPr/>
        </p:nvSpPr>
        <p:spPr>
          <a:xfrm>
            <a:off x="4668475" y="4028800"/>
            <a:ext cx="4438500" cy="686100"/>
          </a:xfrm>
          <a:prstGeom prst="rect">
            <a:avLst/>
          </a:prstGeom>
          <a:noFill/>
          <a:ln>
            <a:noFill/>
          </a:ln>
        </p:spPr>
        <p:txBody>
          <a:bodyPr lIns="91425" tIns="91425" rIns="91425" bIns="91425" anchor="t" anchorCtr="0">
            <a:noAutofit/>
          </a:bodyPr>
          <a:lstStyle/>
          <a:p>
            <a:pPr lvl="0">
              <a:spcBef>
                <a:spcPts val="0"/>
              </a:spcBef>
              <a:buNone/>
            </a:pPr>
            <a:r>
              <a:rPr lang="en" sz="1100">
                <a:solidFill>
                  <a:srgbClr val="F3F3F3"/>
                </a:solidFill>
              </a:rPr>
              <a:t>Image Source: http://paolaelefante.com/2016/03/random-forest-part1/</a:t>
            </a: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On-screen Show (16:9)</PresentationFormat>
  <Paragraphs>282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Roboto Slab</vt:lpstr>
      <vt:lpstr>Roboto</vt:lpstr>
      <vt:lpstr>Arial</vt:lpstr>
      <vt:lpstr>Calibri</vt:lpstr>
      <vt:lpstr>marina</vt:lpstr>
      <vt:lpstr>Week 2 Presentation: Project 3</vt:lpstr>
      <vt:lpstr>Facial Imaging Using the FG-NET Dataset</vt:lpstr>
      <vt:lpstr>Outline of Presentation</vt:lpstr>
      <vt:lpstr>Intro to Data: FG-NET</vt:lpstr>
      <vt:lpstr>Motivations for Bagging, Random Forests, and Boosting -Decision Trees</vt:lpstr>
      <vt:lpstr>Motivations for Bagging, Random Forests, and Boosting -Decision Trees</vt:lpstr>
      <vt:lpstr>Bagging - Introduction</vt:lpstr>
      <vt:lpstr>Bagging - Advantages and Disadvantages</vt:lpstr>
      <vt:lpstr>Random Forest - Introduction</vt:lpstr>
      <vt:lpstr>PowerPoint Presentation</vt:lpstr>
      <vt:lpstr>Random Forest - Why Not Bagging?</vt:lpstr>
      <vt:lpstr>Random Forest - Advantages and Disadvantages</vt:lpstr>
      <vt:lpstr>Boosting- Introduction</vt:lpstr>
      <vt:lpstr>Boosting - Classification with Binary Response</vt:lpstr>
      <vt:lpstr>Boosting - Classification with Binary Response</vt:lpstr>
      <vt:lpstr>Boosting - Representation of Boosting Algorithm</vt:lpstr>
      <vt:lpstr>Boosting - Generalization</vt:lpstr>
      <vt:lpstr>Predicting Gender - Description</vt:lpstr>
      <vt:lpstr>Predicting Gender - Graphical Comparison for 5-Fold CV </vt:lpstr>
      <vt:lpstr>Predicting Gender - Rescaling Katie’s 5-Fold CV Results</vt:lpstr>
      <vt:lpstr>Predicting Gender - Tabular Comparison for 5-Fold</vt:lpstr>
      <vt:lpstr>Predicting Gender - Graphical Comparison for LOPO CV</vt:lpstr>
      <vt:lpstr>Predicting Gender - Tabular Comparison for LOPO CV </vt:lpstr>
      <vt:lpstr> Predicting Gender - AdaBoost and Bernoulli Boosting Algorithms for Various Numbers of Trees</vt:lpstr>
      <vt:lpstr>Predicting Age - Description</vt:lpstr>
      <vt:lpstr>Predicting Age- Comparison of MSE by Regression Method</vt:lpstr>
      <vt:lpstr>Predicting Age- Changing Number of Variables in Random Forest</vt:lpstr>
      <vt:lpstr>Conclusions </vt:lpstr>
      <vt:lpstr>Additional References</vt:lpstr>
      <vt:lpstr>Thank you for watching our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Presentation: Project 3</dc:title>
  <cp:lastModifiedBy>Garrett Bingham</cp:lastModifiedBy>
  <cp:revision>1</cp:revision>
  <dcterms:modified xsi:type="dcterms:W3CDTF">2017-08-01T22:10:45Z</dcterms:modified>
</cp:coreProperties>
</file>